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44"/>
  </p:notesMasterIdLst>
  <p:sldIdLst>
    <p:sldId id="572" r:id="rId2"/>
    <p:sldId id="465" r:id="rId3"/>
    <p:sldId id="384" r:id="rId4"/>
    <p:sldId id="605" r:id="rId5"/>
    <p:sldId id="606" r:id="rId6"/>
    <p:sldId id="427" r:id="rId7"/>
    <p:sldId id="451" r:id="rId8"/>
    <p:sldId id="385" r:id="rId9"/>
    <p:sldId id="386" r:id="rId10"/>
    <p:sldId id="387" r:id="rId11"/>
    <p:sldId id="388" r:id="rId12"/>
    <p:sldId id="389" r:id="rId13"/>
    <p:sldId id="390" r:id="rId14"/>
    <p:sldId id="391" r:id="rId15"/>
    <p:sldId id="392" r:id="rId16"/>
    <p:sldId id="393" r:id="rId17"/>
    <p:sldId id="436" r:id="rId18"/>
    <p:sldId id="394" r:id="rId19"/>
    <p:sldId id="395" r:id="rId20"/>
    <p:sldId id="396" r:id="rId21"/>
    <p:sldId id="397" r:id="rId22"/>
    <p:sldId id="430" r:id="rId23"/>
    <p:sldId id="399" r:id="rId24"/>
    <p:sldId id="401" r:id="rId25"/>
    <p:sldId id="402" r:id="rId26"/>
    <p:sldId id="404" r:id="rId27"/>
    <p:sldId id="405" r:id="rId28"/>
    <p:sldId id="432" r:id="rId29"/>
    <p:sldId id="407" r:id="rId30"/>
    <p:sldId id="409" r:id="rId31"/>
    <p:sldId id="410" r:id="rId32"/>
    <p:sldId id="411" r:id="rId33"/>
    <p:sldId id="412" r:id="rId34"/>
    <p:sldId id="413" r:id="rId35"/>
    <p:sldId id="414" r:id="rId36"/>
    <p:sldId id="415" r:id="rId37"/>
    <p:sldId id="434" r:id="rId38"/>
    <p:sldId id="454" r:id="rId39"/>
    <p:sldId id="588" r:id="rId40"/>
    <p:sldId id="594" r:id="rId41"/>
    <p:sldId id="595" r:id="rId42"/>
    <p:sldId id="596" r:id="rId43"/>
  </p:sldIdLst>
  <p:sldSz cx="9144000" cy="6858000" type="screen4x3"/>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51C3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157" autoAdjust="0"/>
    <p:restoredTop sz="91325" autoAdjust="0"/>
  </p:normalViewPr>
  <p:slideViewPr>
    <p:cSldViewPr snapToGrid="0">
      <p:cViewPr varScale="1">
        <p:scale>
          <a:sx n="78" d="100"/>
          <a:sy n="78" d="100"/>
        </p:scale>
        <p:origin x="2144"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C333ABA6-B72D-4ED4-A6E7-13A0DAE65F1A}" type="datetimeFigureOut">
              <a:rPr lang="en-US" smtClean="0"/>
              <a:t>9/5/22</a:t>
            </a:fld>
            <a:endParaRPr lang="en-US"/>
          </a:p>
        </p:txBody>
      </p:sp>
      <p:sp>
        <p:nvSpPr>
          <p:cNvPr id="4" name="Slide Image Placeholder 3"/>
          <p:cNvSpPr>
            <a:spLocks noGrp="1" noRot="1" noChangeAspect="1"/>
          </p:cNvSpPr>
          <p:nvPr>
            <p:ph type="sldImg" idx="2"/>
          </p:nvPr>
        </p:nvSpPr>
        <p:spPr>
          <a:xfrm>
            <a:off x="1414463" y="1162050"/>
            <a:ext cx="4181475"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ADC303B9-2C3E-4EA0-A819-58B20A5A846C}" type="slidenum">
              <a:rPr lang="en-US" smtClean="0"/>
              <a:t>‹#›</a:t>
            </a:fld>
            <a:endParaRPr lang="en-US"/>
          </a:p>
        </p:txBody>
      </p:sp>
    </p:spTree>
    <p:extLst>
      <p:ext uri="{BB962C8B-B14F-4D97-AF65-F5344CB8AC3E}">
        <p14:creationId xmlns:p14="http://schemas.microsoft.com/office/powerpoint/2010/main" val="27220827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C303B9-2C3E-4EA0-A819-58B20A5A846C}" type="slidenum">
              <a:rPr lang="en-US" smtClean="0"/>
              <a:t>2</a:t>
            </a:fld>
            <a:endParaRPr lang="en-US"/>
          </a:p>
        </p:txBody>
      </p:sp>
    </p:spTree>
    <p:extLst>
      <p:ext uri="{BB962C8B-B14F-4D97-AF65-F5344CB8AC3E}">
        <p14:creationId xmlns:p14="http://schemas.microsoft.com/office/powerpoint/2010/main" val="6380357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C303B9-2C3E-4EA0-A819-58B20A5A846C}" type="slidenum">
              <a:rPr lang="en-US" smtClean="0"/>
              <a:t>13</a:t>
            </a:fld>
            <a:endParaRPr lang="en-US"/>
          </a:p>
        </p:txBody>
      </p:sp>
    </p:spTree>
    <p:extLst>
      <p:ext uri="{BB962C8B-B14F-4D97-AF65-F5344CB8AC3E}">
        <p14:creationId xmlns:p14="http://schemas.microsoft.com/office/powerpoint/2010/main" val="24169158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C303B9-2C3E-4EA0-A819-58B20A5A846C}" type="slidenum">
              <a:rPr lang="en-US" smtClean="0"/>
              <a:t>14</a:t>
            </a:fld>
            <a:endParaRPr lang="en-US"/>
          </a:p>
        </p:txBody>
      </p:sp>
    </p:spTree>
    <p:extLst>
      <p:ext uri="{BB962C8B-B14F-4D97-AF65-F5344CB8AC3E}">
        <p14:creationId xmlns:p14="http://schemas.microsoft.com/office/powerpoint/2010/main" val="26231101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C303B9-2C3E-4EA0-A819-58B20A5A846C}" type="slidenum">
              <a:rPr lang="en-US" smtClean="0"/>
              <a:t>15</a:t>
            </a:fld>
            <a:endParaRPr lang="en-US"/>
          </a:p>
        </p:txBody>
      </p:sp>
    </p:spTree>
    <p:extLst>
      <p:ext uri="{BB962C8B-B14F-4D97-AF65-F5344CB8AC3E}">
        <p14:creationId xmlns:p14="http://schemas.microsoft.com/office/powerpoint/2010/main" val="11063653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C303B9-2C3E-4EA0-A819-58B20A5A846C}" type="slidenum">
              <a:rPr lang="en-US" smtClean="0"/>
              <a:t>16</a:t>
            </a:fld>
            <a:endParaRPr lang="en-US"/>
          </a:p>
        </p:txBody>
      </p:sp>
    </p:spTree>
    <p:extLst>
      <p:ext uri="{BB962C8B-B14F-4D97-AF65-F5344CB8AC3E}">
        <p14:creationId xmlns:p14="http://schemas.microsoft.com/office/powerpoint/2010/main" val="41413956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C303B9-2C3E-4EA0-A819-58B20A5A846C}" type="slidenum">
              <a:rPr lang="en-US" smtClean="0"/>
              <a:t>18</a:t>
            </a:fld>
            <a:endParaRPr lang="en-US"/>
          </a:p>
        </p:txBody>
      </p:sp>
    </p:spTree>
    <p:extLst>
      <p:ext uri="{BB962C8B-B14F-4D97-AF65-F5344CB8AC3E}">
        <p14:creationId xmlns:p14="http://schemas.microsoft.com/office/powerpoint/2010/main" val="30418293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C303B9-2C3E-4EA0-A819-58B20A5A846C}" type="slidenum">
              <a:rPr lang="en-US" smtClean="0"/>
              <a:t>19</a:t>
            </a:fld>
            <a:endParaRPr lang="en-US"/>
          </a:p>
        </p:txBody>
      </p:sp>
    </p:spTree>
    <p:extLst>
      <p:ext uri="{BB962C8B-B14F-4D97-AF65-F5344CB8AC3E}">
        <p14:creationId xmlns:p14="http://schemas.microsoft.com/office/powerpoint/2010/main" val="11143912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C303B9-2C3E-4EA0-A819-58B20A5A846C}" type="slidenum">
              <a:rPr lang="en-US" smtClean="0"/>
              <a:t>20</a:t>
            </a:fld>
            <a:endParaRPr lang="en-US"/>
          </a:p>
        </p:txBody>
      </p:sp>
    </p:spTree>
    <p:extLst>
      <p:ext uri="{BB962C8B-B14F-4D97-AF65-F5344CB8AC3E}">
        <p14:creationId xmlns:p14="http://schemas.microsoft.com/office/powerpoint/2010/main" val="12341392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C303B9-2C3E-4EA0-A819-58B20A5A846C}" type="slidenum">
              <a:rPr lang="en-US" smtClean="0"/>
              <a:t>21</a:t>
            </a:fld>
            <a:endParaRPr lang="en-US"/>
          </a:p>
        </p:txBody>
      </p:sp>
    </p:spTree>
    <p:extLst>
      <p:ext uri="{BB962C8B-B14F-4D97-AF65-F5344CB8AC3E}">
        <p14:creationId xmlns:p14="http://schemas.microsoft.com/office/powerpoint/2010/main" val="410912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C303B9-2C3E-4EA0-A819-58B20A5A846C}" type="slidenum">
              <a:rPr lang="en-US" smtClean="0"/>
              <a:t>23</a:t>
            </a:fld>
            <a:endParaRPr lang="en-US"/>
          </a:p>
        </p:txBody>
      </p:sp>
    </p:spTree>
    <p:extLst>
      <p:ext uri="{BB962C8B-B14F-4D97-AF65-F5344CB8AC3E}">
        <p14:creationId xmlns:p14="http://schemas.microsoft.com/office/powerpoint/2010/main" val="33331758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C303B9-2C3E-4EA0-A819-58B20A5A846C}" type="slidenum">
              <a:rPr lang="en-US" smtClean="0"/>
              <a:t>24</a:t>
            </a:fld>
            <a:endParaRPr lang="en-US"/>
          </a:p>
        </p:txBody>
      </p:sp>
    </p:spTree>
    <p:extLst>
      <p:ext uri="{BB962C8B-B14F-4D97-AF65-F5344CB8AC3E}">
        <p14:creationId xmlns:p14="http://schemas.microsoft.com/office/powerpoint/2010/main" val="31860795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C303B9-2C3E-4EA0-A819-58B20A5A846C}" type="slidenum">
              <a:rPr lang="en-US" smtClean="0"/>
              <a:t>3</a:t>
            </a:fld>
            <a:endParaRPr lang="en-US"/>
          </a:p>
        </p:txBody>
      </p:sp>
    </p:spTree>
    <p:extLst>
      <p:ext uri="{BB962C8B-B14F-4D97-AF65-F5344CB8AC3E}">
        <p14:creationId xmlns:p14="http://schemas.microsoft.com/office/powerpoint/2010/main" val="217280656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C303B9-2C3E-4EA0-A819-58B20A5A846C}" type="slidenum">
              <a:rPr lang="en-US" smtClean="0"/>
              <a:t>25</a:t>
            </a:fld>
            <a:endParaRPr lang="en-US"/>
          </a:p>
        </p:txBody>
      </p:sp>
    </p:spTree>
    <p:extLst>
      <p:ext uri="{BB962C8B-B14F-4D97-AF65-F5344CB8AC3E}">
        <p14:creationId xmlns:p14="http://schemas.microsoft.com/office/powerpoint/2010/main" val="30501775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C303B9-2C3E-4EA0-A819-58B20A5A846C}" type="slidenum">
              <a:rPr lang="en-US" smtClean="0"/>
              <a:t>26</a:t>
            </a:fld>
            <a:endParaRPr lang="en-US"/>
          </a:p>
        </p:txBody>
      </p:sp>
    </p:spTree>
    <p:extLst>
      <p:ext uri="{BB962C8B-B14F-4D97-AF65-F5344CB8AC3E}">
        <p14:creationId xmlns:p14="http://schemas.microsoft.com/office/powerpoint/2010/main" val="425201766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C303B9-2C3E-4EA0-A819-58B20A5A846C}" type="slidenum">
              <a:rPr lang="en-US" smtClean="0"/>
              <a:t>27</a:t>
            </a:fld>
            <a:endParaRPr lang="en-US"/>
          </a:p>
        </p:txBody>
      </p:sp>
    </p:spTree>
    <p:extLst>
      <p:ext uri="{BB962C8B-B14F-4D97-AF65-F5344CB8AC3E}">
        <p14:creationId xmlns:p14="http://schemas.microsoft.com/office/powerpoint/2010/main" val="17198747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C303B9-2C3E-4EA0-A819-58B20A5A846C}" type="slidenum">
              <a:rPr lang="en-US" smtClean="0"/>
              <a:t>29</a:t>
            </a:fld>
            <a:endParaRPr lang="en-US"/>
          </a:p>
        </p:txBody>
      </p:sp>
    </p:spTree>
    <p:extLst>
      <p:ext uri="{BB962C8B-B14F-4D97-AF65-F5344CB8AC3E}">
        <p14:creationId xmlns:p14="http://schemas.microsoft.com/office/powerpoint/2010/main" val="282290796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C303B9-2C3E-4EA0-A819-58B20A5A846C}" type="slidenum">
              <a:rPr lang="en-US" smtClean="0"/>
              <a:t>30</a:t>
            </a:fld>
            <a:endParaRPr lang="en-US"/>
          </a:p>
        </p:txBody>
      </p:sp>
    </p:spTree>
    <p:extLst>
      <p:ext uri="{BB962C8B-B14F-4D97-AF65-F5344CB8AC3E}">
        <p14:creationId xmlns:p14="http://schemas.microsoft.com/office/powerpoint/2010/main" val="333757005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C303B9-2C3E-4EA0-A819-58B20A5A846C}" type="slidenum">
              <a:rPr lang="en-US" smtClean="0"/>
              <a:t>31</a:t>
            </a:fld>
            <a:endParaRPr lang="en-US"/>
          </a:p>
        </p:txBody>
      </p:sp>
    </p:spTree>
    <p:extLst>
      <p:ext uri="{BB962C8B-B14F-4D97-AF65-F5344CB8AC3E}">
        <p14:creationId xmlns:p14="http://schemas.microsoft.com/office/powerpoint/2010/main" val="347610013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C303B9-2C3E-4EA0-A819-58B20A5A846C}" type="slidenum">
              <a:rPr lang="en-US" smtClean="0"/>
              <a:t>32</a:t>
            </a:fld>
            <a:endParaRPr lang="en-US"/>
          </a:p>
        </p:txBody>
      </p:sp>
    </p:spTree>
    <p:extLst>
      <p:ext uri="{BB962C8B-B14F-4D97-AF65-F5344CB8AC3E}">
        <p14:creationId xmlns:p14="http://schemas.microsoft.com/office/powerpoint/2010/main" val="273432248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C303B9-2C3E-4EA0-A819-58B20A5A846C}" type="slidenum">
              <a:rPr lang="en-US" smtClean="0"/>
              <a:t>33</a:t>
            </a:fld>
            <a:endParaRPr lang="en-US"/>
          </a:p>
        </p:txBody>
      </p:sp>
    </p:spTree>
    <p:extLst>
      <p:ext uri="{BB962C8B-B14F-4D97-AF65-F5344CB8AC3E}">
        <p14:creationId xmlns:p14="http://schemas.microsoft.com/office/powerpoint/2010/main" val="146849235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C303B9-2C3E-4EA0-A819-58B20A5A846C}" type="slidenum">
              <a:rPr lang="en-US" smtClean="0"/>
              <a:t>34</a:t>
            </a:fld>
            <a:endParaRPr lang="en-US"/>
          </a:p>
        </p:txBody>
      </p:sp>
    </p:spTree>
    <p:extLst>
      <p:ext uri="{BB962C8B-B14F-4D97-AF65-F5344CB8AC3E}">
        <p14:creationId xmlns:p14="http://schemas.microsoft.com/office/powerpoint/2010/main" val="409806704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C303B9-2C3E-4EA0-A819-58B20A5A846C}" type="slidenum">
              <a:rPr lang="en-US" smtClean="0"/>
              <a:t>35</a:t>
            </a:fld>
            <a:endParaRPr lang="en-US"/>
          </a:p>
        </p:txBody>
      </p:sp>
    </p:spTree>
    <p:extLst>
      <p:ext uri="{BB962C8B-B14F-4D97-AF65-F5344CB8AC3E}">
        <p14:creationId xmlns:p14="http://schemas.microsoft.com/office/powerpoint/2010/main" val="1613290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C303B9-2C3E-4EA0-A819-58B20A5A846C}" type="slidenum">
              <a:rPr lang="en-US" smtClean="0"/>
              <a:t>4</a:t>
            </a:fld>
            <a:endParaRPr lang="en-US"/>
          </a:p>
        </p:txBody>
      </p:sp>
    </p:spTree>
    <p:extLst>
      <p:ext uri="{BB962C8B-B14F-4D97-AF65-F5344CB8AC3E}">
        <p14:creationId xmlns:p14="http://schemas.microsoft.com/office/powerpoint/2010/main" val="9430033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C303B9-2C3E-4EA0-A819-58B20A5A846C}" type="slidenum">
              <a:rPr lang="en-US" smtClean="0"/>
              <a:t>36</a:t>
            </a:fld>
            <a:endParaRPr lang="en-US"/>
          </a:p>
        </p:txBody>
      </p:sp>
    </p:spTree>
    <p:extLst>
      <p:ext uri="{BB962C8B-B14F-4D97-AF65-F5344CB8AC3E}">
        <p14:creationId xmlns:p14="http://schemas.microsoft.com/office/powerpoint/2010/main" val="53331438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C303B9-2C3E-4EA0-A819-58B20A5A846C}" type="slidenum">
              <a:rPr lang="en-US" smtClean="0"/>
              <a:t>38</a:t>
            </a:fld>
            <a:endParaRPr lang="en-US"/>
          </a:p>
        </p:txBody>
      </p:sp>
    </p:spTree>
    <p:extLst>
      <p:ext uri="{BB962C8B-B14F-4D97-AF65-F5344CB8AC3E}">
        <p14:creationId xmlns:p14="http://schemas.microsoft.com/office/powerpoint/2010/main" val="216675028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C303B9-2C3E-4EA0-A819-58B20A5A846C}" type="slidenum">
              <a:rPr lang="en-US" smtClean="0"/>
              <a:t>39</a:t>
            </a:fld>
            <a:endParaRPr lang="en-US"/>
          </a:p>
        </p:txBody>
      </p:sp>
    </p:spTree>
    <p:extLst>
      <p:ext uri="{BB962C8B-B14F-4D97-AF65-F5344CB8AC3E}">
        <p14:creationId xmlns:p14="http://schemas.microsoft.com/office/powerpoint/2010/main" val="222445018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C303B9-2C3E-4EA0-A819-58B20A5A846C}" type="slidenum">
              <a:rPr lang="en-US" smtClean="0"/>
              <a:t>40</a:t>
            </a:fld>
            <a:endParaRPr lang="en-US"/>
          </a:p>
        </p:txBody>
      </p:sp>
    </p:spTree>
    <p:extLst>
      <p:ext uri="{BB962C8B-B14F-4D97-AF65-F5344CB8AC3E}">
        <p14:creationId xmlns:p14="http://schemas.microsoft.com/office/powerpoint/2010/main" val="353191487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C303B9-2C3E-4EA0-A819-58B20A5A846C}" type="slidenum">
              <a:rPr lang="en-US" smtClean="0"/>
              <a:t>41</a:t>
            </a:fld>
            <a:endParaRPr lang="en-US"/>
          </a:p>
        </p:txBody>
      </p:sp>
    </p:spTree>
    <p:extLst>
      <p:ext uri="{BB962C8B-B14F-4D97-AF65-F5344CB8AC3E}">
        <p14:creationId xmlns:p14="http://schemas.microsoft.com/office/powerpoint/2010/main" val="33562795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C303B9-2C3E-4EA0-A819-58B20A5A846C}" type="slidenum">
              <a:rPr lang="en-US" smtClean="0"/>
              <a:t>42</a:t>
            </a:fld>
            <a:endParaRPr lang="en-US"/>
          </a:p>
        </p:txBody>
      </p:sp>
    </p:spTree>
    <p:extLst>
      <p:ext uri="{BB962C8B-B14F-4D97-AF65-F5344CB8AC3E}">
        <p14:creationId xmlns:p14="http://schemas.microsoft.com/office/powerpoint/2010/main" val="7392761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C303B9-2C3E-4EA0-A819-58B20A5A846C}" type="slidenum">
              <a:rPr lang="en-US" smtClean="0"/>
              <a:t>5</a:t>
            </a:fld>
            <a:endParaRPr lang="en-US"/>
          </a:p>
        </p:txBody>
      </p:sp>
    </p:spTree>
    <p:extLst>
      <p:ext uri="{BB962C8B-B14F-4D97-AF65-F5344CB8AC3E}">
        <p14:creationId xmlns:p14="http://schemas.microsoft.com/office/powerpoint/2010/main" val="11598124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C303B9-2C3E-4EA0-A819-58B20A5A846C}" type="slidenum">
              <a:rPr lang="en-US" smtClean="0"/>
              <a:t>8</a:t>
            </a:fld>
            <a:endParaRPr lang="en-US"/>
          </a:p>
        </p:txBody>
      </p:sp>
    </p:spTree>
    <p:extLst>
      <p:ext uri="{BB962C8B-B14F-4D97-AF65-F5344CB8AC3E}">
        <p14:creationId xmlns:p14="http://schemas.microsoft.com/office/powerpoint/2010/main" val="4189591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C303B9-2C3E-4EA0-A819-58B20A5A846C}" type="slidenum">
              <a:rPr lang="en-US" smtClean="0"/>
              <a:t>9</a:t>
            </a:fld>
            <a:endParaRPr lang="en-US"/>
          </a:p>
        </p:txBody>
      </p:sp>
    </p:spTree>
    <p:extLst>
      <p:ext uri="{BB962C8B-B14F-4D97-AF65-F5344CB8AC3E}">
        <p14:creationId xmlns:p14="http://schemas.microsoft.com/office/powerpoint/2010/main" val="16356126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C303B9-2C3E-4EA0-A819-58B20A5A846C}" type="slidenum">
              <a:rPr lang="en-US" smtClean="0"/>
              <a:t>10</a:t>
            </a:fld>
            <a:endParaRPr lang="en-US"/>
          </a:p>
        </p:txBody>
      </p:sp>
    </p:spTree>
    <p:extLst>
      <p:ext uri="{BB962C8B-B14F-4D97-AF65-F5344CB8AC3E}">
        <p14:creationId xmlns:p14="http://schemas.microsoft.com/office/powerpoint/2010/main" val="35836173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C303B9-2C3E-4EA0-A819-58B20A5A846C}" type="slidenum">
              <a:rPr lang="en-US" smtClean="0"/>
              <a:t>11</a:t>
            </a:fld>
            <a:endParaRPr lang="en-US"/>
          </a:p>
        </p:txBody>
      </p:sp>
    </p:spTree>
    <p:extLst>
      <p:ext uri="{BB962C8B-B14F-4D97-AF65-F5344CB8AC3E}">
        <p14:creationId xmlns:p14="http://schemas.microsoft.com/office/powerpoint/2010/main" val="10154346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C303B9-2C3E-4EA0-A819-58B20A5A846C}" type="slidenum">
              <a:rPr lang="en-US" smtClean="0"/>
              <a:t>12</a:t>
            </a:fld>
            <a:endParaRPr lang="en-US"/>
          </a:p>
        </p:txBody>
      </p:sp>
    </p:spTree>
    <p:extLst>
      <p:ext uri="{BB962C8B-B14F-4D97-AF65-F5344CB8AC3E}">
        <p14:creationId xmlns:p14="http://schemas.microsoft.com/office/powerpoint/2010/main" val="157822642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a:prstGeom prst="rect">
            <a:avLst/>
          </a:prstGeo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p>
            <a:fld id="{5738B90E-0779-4C36-915C-6F05FCD89456}" type="datetime1">
              <a:rPr lang="en-US" smtClean="0"/>
              <a:t>9/5/22</a:t>
            </a:fld>
            <a:endParaRPr lang="en-US"/>
          </a:p>
        </p:txBody>
      </p:sp>
      <p:sp>
        <p:nvSpPr>
          <p:cNvPr id="6"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12290"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8"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S-96</a:t>
            </a:r>
          </a:p>
        </p:txBody>
      </p:sp>
    </p:spTree>
    <p:extLst>
      <p:ext uri="{BB962C8B-B14F-4D97-AF65-F5344CB8AC3E}">
        <p14:creationId xmlns:p14="http://schemas.microsoft.com/office/powerpoint/2010/main" val="10464275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628650" y="1080030"/>
            <a:ext cx="7886700" cy="512064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B9EA29D-D431-42FE-B7B6-AAE4454C77D3}" type="datetime1">
              <a:rPr lang="en-US" smtClean="0"/>
              <a:t>9/5/22</a:t>
            </a:fld>
            <a:endParaRPr lang="en-US"/>
          </a:p>
        </p:txBody>
      </p:sp>
      <p:sp>
        <p:nvSpPr>
          <p:cNvPr id="5" name="Footer Placeholder 4"/>
          <p:cNvSpPr>
            <a:spLocks noGrp="1"/>
          </p:cNvSpPr>
          <p:nvPr>
            <p:ph type="ftr" sz="quarter" idx="11"/>
          </p:nvPr>
        </p:nvSpPr>
        <p:spPr/>
        <p:txBody>
          <a:bodyPr/>
          <a:lstStyle/>
          <a:p>
            <a:r>
              <a:rPr lang="en-US"/>
              <a:t>Kwartler CSCI S-96</a:t>
            </a:r>
          </a:p>
        </p:txBody>
      </p:sp>
      <p:sp>
        <p:nvSpPr>
          <p:cNvPr id="7"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8"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9"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7001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1209821"/>
            <a:ext cx="1971675" cy="4967141"/>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1223889"/>
            <a:ext cx="5800725" cy="4953074"/>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690D8A1E-EA8F-46C1-B891-AE0C00D9C314}" type="datetime1">
              <a:rPr lang="en-US" smtClean="0"/>
              <a:t>9/5/22</a:t>
            </a:fld>
            <a:endParaRPr lang="en-US"/>
          </a:p>
        </p:txBody>
      </p:sp>
      <p:sp>
        <p:nvSpPr>
          <p:cNvPr id="7"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8"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9" name="Title 1"/>
          <p:cNvSpPr txBox="1">
            <a:spLocks/>
          </p:cNvSpPr>
          <p:nvPr userDrawn="1"/>
        </p:nvSpPr>
        <p:spPr>
          <a:xfrm>
            <a:off x="628650" y="365126"/>
            <a:ext cx="78867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a:t>Click to edit Master title style</a:t>
            </a:r>
          </a:p>
        </p:txBody>
      </p:sp>
      <p:sp>
        <p:nvSpPr>
          <p:cNvPr id="10"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S-96</a:t>
            </a:r>
          </a:p>
        </p:txBody>
      </p:sp>
    </p:spTree>
    <p:extLst>
      <p:ext uri="{BB962C8B-B14F-4D97-AF65-F5344CB8AC3E}">
        <p14:creationId xmlns:p14="http://schemas.microsoft.com/office/powerpoint/2010/main" val="7653325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628650" y="1111347"/>
            <a:ext cx="7886700" cy="51206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753EFC8-4232-4598-94F6-94C0EBAFC469}" type="datetime1">
              <a:rPr lang="en-US" smtClean="0"/>
              <a:t>9/5/22</a:t>
            </a:fld>
            <a:endParaRPr lang="en-US"/>
          </a:p>
        </p:txBody>
      </p:sp>
      <p:sp>
        <p:nvSpPr>
          <p:cNvPr id="7"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8"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9"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S-96</a:t>
            </a:r>
          </a:p>
        </p:txBody>
      </p:sp>
    </p:spTree>
    <p:extLst>
      <p:ext uri="{BB962C8B-B14F-4D97-AF65-F5344CB8AC3E}">
        <p14:creationId xmlns:p14="http://schemas.microsoft.com/office/powerpoint/2010/main" val="36693441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a:prstGeom prst="rect">
            <a:avLst/>
          </a:prstGeo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3161074-1C18-4AE7-957D-F18524378C85}" type="datetime1">
              <a:rPr lang="en-US" smtClean="0"/>
              <a:t>9/5/22</a:t>
            </a:fld>
            <a:endParaRPr lang="en-US"/>
          </a:p>
        </p:txBody>
      </p:sp>
      <p:sp>
        <p:nvSpPr>
          <p:cNvPr id="7"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8"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9"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S-96</a:t>
            </a:r>
          </a:p>
        </p:txBody>
      </p:sp>
    </p:spTree>
    <p:extLst>
      <p:ext uri="{BB962C8B-B14F-4D97-AF65-F5344CB8AC3E}">
        <p14:creationId xmlns:p14="http://schemas.microsoft.com/office/powerpoint/2010/main" val="36072859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28650" y="1192583"/>
            <a:ext cx="3886200" cy="496906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192583"/>
            <a:ext cx="3886200" cy="496906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9BE256C-8D9A-4404-B47D-41A1AE514425}" type="datetime1">
              <a:rPr lang="en-US" smtClean="0"/>
              <a:t>9/5/22</a:t>
            </a:fld>
            <a:endParaRPr lang="en-US"/>
          </a:p>
        </p:txBody>
      </p:sp>
      <p:sp>
        <p:nvSpPr>
          <p:cNvPr id="8"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9"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10"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11"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S-96</a:t>
            </a:r>
          </a:p>
        </p:txBody>
      </p:sp>
    </p:spTree>
    <p:extLst>
      <p:ext uri="{BB962C8B-B14F-4D97-AF65-F5344CB8AC3E}">
        <p14:creationId xmlns:p14="http://schemas.microsoft.com/office/powerpoint/2010/main" val="34812236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29842" y="1132519"/>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1956431"/>
            <a:ext cx="3868340" cy="420521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132519"/>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1956431"/>
            <a:ext cx="3887391" cy="420521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6CB2154-9035-4012-8189-BAAB61C5A5EE}" type="datetime1">
              <a:rPr lang="en-US" smtClean="0"/>
              <a:t>9/5/22</a:t>
            </a:fld>
            <a:endParaRPr lang="en-US"/>
          </a:p>
        </p:txBody>
      </p:sp>
      <p:sp>
        <p:nvSpPr>
          <p:cNvPr id="8" name="Footer Placeholder 7"/>
          <p:cNvSpPr>
            <a:spLocks noGrp="1"/>
          </p:cNvSpPr>
          <p:nvPr>
            <p:ph type="ftr" sz="quarter" idx="11"/>
          </p:nvPr>
        </p:nvSpPr>
        <p:spPr/>
        <p:txBody>
          <a:bodyPr/>
          <a:lstStyle/>
          <a:p>
            <a:r>
              <a:rPr lang="en-US"/>
              <a:t>Kwartler CSCI S-96</a:t>
            </a:r>
          </a:p>
        </p:txBody>
      </p:sp>
      <p:sp>
        <p:nvSpPr>
          <p:cNvPr id="10"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11"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12"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04968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700A58B-DD98-43D0-B791-721480A02982}" type="datetime1">
              <a:rPr lang="en-US" smtClean="0"/>
              <a:t>9/5/22</a:t>
            </a:fld>
            <a:endParaRPr lang="en-US"/>
          </a:p>
        </p:txBody>
      </p:sp>
      <p:sp>
        <p:nvSpPr>
          <p:cNvPr id="6"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7"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8"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9"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S-96</a:t>
            </a:r>
          </a:p>
        </p:txBody>
      </p:sp>
    </p:spTree>
    <p:extLst>
      <p:ext uri="{BB962C8B-B14F-4D97-AF65-F5344CB8AC3E}">
        <p14:creationId xmlns:p14="http://schemas.microsoft.com/office/powerpoint/2010/main" val="33619834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DB6E382-4F61-4E24-BE1A-377EC83D0E3A}" type="datetime1">
              <a:rPr lang="en-US" smtClean="0"/>
              <a:t>9/5/22</a:t>
            </a:fld>
            <a:endParaRPr lang="en-US"/>
          </a:p>
        </p:txBody>
      </p:sp>
      <p:sp>
        <p:nvSpPr>
          <p:cNvPr id="5"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6"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7"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S-96</a:t>
            </a:r>
          </a:p>
        </p:txBody>
      </p:sp>
    </p:spTree>
    <p:extLst>
      <p:ext uri="{BB962C8B-B14F-4D97-AF65-F5344CB8AC3E}">
        <p14:creationId xmlns:p14="http://schemas.microsoft.com/office/powerpoint/2010/main" val="25230394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887391" y="1083212"/>
            <a:ext cx="4629150" cy="5078437"/>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1097279"/>
            <a:ext cx="2949178" cy="5064369"/>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dirty="0"/>
              <a:t>Click to edit Master text styles</a:t>
            </a:r>
          </a:p>
        </p:txBody>
      </p:sp>
      <p:sp>
        <p:nvSpPr>
          <p:cNvPr id="5" name="Date Placeholder 4"/>
          <p:cNvSpPr>
            <a:spLocks noGrp="1"/>
          </p:cNvSpPr>
          <p:nvPr>
            <p:ph type="dt" sz="half" idx="10"/>
          </p:nvPr>
        </p:nvSpPr>
        <p:spPr/>
        <p:txBody>
          <a:bodyPr/>
          <a:lstStyle/>
          <a:p>
            <a:fld id="{4142EED6-FC16-45B9-B8C4-2BC5DBA88325}" type="datetime1">
              <a:rPr lang="en-US" smtClean="0"/>
              <a:t>9/5/22</a:t>
            </a:fld>
            <a:endParaRPr lang="en-US"/>
          </a:p>
        </p:txBody>
      </p:sp>
      <p:sp>
        <p:nvSpPr>
          <p:cNvPr id="8"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9"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11"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S-96</a:t>
            </a:r>
          </a:p>
        </p:txBody>
      </p:sp>
    </p:spTree>
    <p:extLst>
      <p:ext uri="{BB962C8B-B14F-4D97-AF65-F5344CB8AC3E}">
        <p14:creationId xmlns:p14="http://schemas.microsoft.com/office/powerpoint/2010/main" val="30353837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3887391" y="1139483"/>
            <a:ext cx="4629150" cy="5022166"/>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1181685"/>
            <a:ext cx="2949178" cy="497996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DF59512B-4F1D-43D7-8819-2F53FEF69650}" type="datetime1">
              <a:rPr lang="en-US" smtClean="0"/>
              <a:t>9/5/22</a:t>
            </a:fld>
            <a:endParaRPr lang="en-US"/>
          </a:p>
        </p:txBody>
      </p:sp>
      <p:sp>
        <p:nvSpPr>
          <p:cNvPr id="8"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9"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11"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S-96</a:t>
            </a:r>
          </a:p>
        </p:txBody>
      </p:sp>
    </p:spTree>
    <p:extLst>
      <p:ext uri="{BB962C8B-B14F-4D97-AF65-F5344CB8AC3E}">
        <p14:creationId xmlns:p14="http://schemas.microsoft.com/office/powerpoint/2010/main" val="31597911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28650" y="1108176"/>
            <a:ext cx="7886700" cy="512064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8437B94-E2BF-44DC-ADC5-B05FC9934E9D}" type="datetime1">
              <a:rPr lang="en-US" smtClean="0"/>
              <a:t>9/5/22</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S-96</a:t>
            </a:r>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37290FF7-652B-4475-AEAB-8B1A5D23AE09}" type="slidenum">
              <a:rPr lang="en-US" smtClean="0"/>
              <a:t>‹#›</a:t>
            </a:fld>
            <a:endParaRPr lang="en-US"/>
          </a:p>
        </p:txBody>
      </p:sp>
      <p:cxnSp>
        <p:nvCxnSpPr>
          <p:cNvPr id="9" name="Straight Connector 8"/>
          <p:cNvCxnSpPr/>
          <p:nvPr userDrawn="1"/>
        </p:nvCxnSpPr>
        <p:spPr>
          <a:xfrm>
            <a:off x="288388" y="1026944"/>
            <a:ext cx="8567225" cy="0"/>
          </a:xfrm>
          <a:prstGeom prst="line">
            <a:avLst/>
          </a:prstGeom>
          <a:ln>
            <a:solidFill>
              <a:srgbClr val="A51C3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789806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6.xml"/><Relationship Id="rId4" Type="http://schemas.openxmlformats.org/officeDocument/2006/relationships/hyperlink" Target="https://github.com/kwartler/Harvard_DataMining_Business_Student"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hyperlink" Target="https://www.motionelements.com/stock-video-3902092-successful-black-businessman" TargetMode="External"/><Relationship Id="rId5" Type="http://schemas.openxmlformats.org/officeDocument/2006/relationships/image" Target="../media/image17.png"/><Relationship Id="rId4" Type="http://schemas.openxmlformats.org/officeDocument/2006/relationships/image" Target="../media/image16.jpe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2"/>
          <a:stretch>
            <a:fillRect/>
          </a:stretch>
        </p:blipFill>
        <p:spPr>
          <a:xfrm>
            <a:off x="268014" y="3825015"/>
            <a:ext cx="5391807" cy="2528757"/>
          </a:xfrm>
          <a:prstGeom prst="rect">
            <a:avLst/>
          </a:prstGeom>
        </p:spPr>
      </p:pic>
      <p:sp>
        <p:nvSpPr>
          <p:cNvPr id="2" name="Date Placeholder 1"/>
          <p:cNvSpPr>
            <a:spLocks noGrp="1"/>
          </p:cNvSpPr>
          <p:nvPr>
            <p:ph type="dt" sz="half" idx="10"/>
          </p:nvPr>
        </p:nvSpPr>
        <p:spPr/>
        <p:txBody>
          <a:bodyPr/>
          <a:lstStyle/>
          <a:p>
            <a:fld id="{6700A58B-DD98-43D0-B791-721480A02982}" type="datetime1">
              <a:rPr lang="en-US" smtClean="0"/>
              <a:t>9/5/22</a:t>
            </a:fld>
            <a:endParaRPr lang="en-US"/>
          </a:p>
        </p:txBody>
      </p:sp>
      <p:sp>
        <p:nvSpPr>
          <p:cNvPr id="3" name="Title 2"/>
          <p:cNvSpPr>
            <a:spLocks noGrp="1"/>
          </p:cNvSpPr>
          <p:nvPr>
            <p:ph type="title"/>
          </p:nvPr>
        </p:nvSpPr>
        <p:spPr>
          <a:xfrm>
            <a:off x="217610" y="365126"/>
            <a:ext cx="8708781" cy="591477"/>
          </a:xfrm>
        </p:spPr>
        <p:txBody>
          <a:bodyPr/>
          <a:lstStyle/>
          <a:p>
            <a:r>
              <a:rPr lang="en-US" dirty="0"/>
              <a:t>Perform a </a:t>
            </a:r>
            <a:r>
              <a:rPr lang="en-US" dirty="0" err="1"/>
              <a:t>Git</a:t>
            </a:r>
            <a:r>
              <a:rPr lang="en-US" dirty="0"/>
              <a:t> Pull to get the scripts &amp; data</a:t>
            </a:r>
          </a:p>
        </p:txBody>
      </p:sp>
      <p:sp>
        <p:nvSpPr>
          <p:cNvPr id="4" name="Slide Number Placeholder 3"/>
          <p:cNvSpPr>
            <a:spLocks noGrp="1"/>
          </p:cNvSpPr>
          <p:nvPr>
            <p:ph type="sldNum" sz="quarter" idx="12"/>
          </p:nvPr>
        </p:nvSpPr>
        <p:spPr/>
        <p:txBody>
          <a:bodyPr/>
          <a:lstStyle/>
          <a:p>
            <a:fld id="{37290FF7-652B-4475-AEAB-8B1A5D23AE09}" type="slidenum">
              <a:rPr lang="en-US" smtClean="0"/>
              <a:t>1</a:t>
            </a:fld>
            <a:endParaRPr lang="en-US"/>
          </a:p>
        </p:txBody>
      </p:sp>
      <p:pic>
        <p:nvPicPr>
          <p:cNvPr id="6" name="Picture 5"/>
          <p:cNvPicPr>
            <a:picLocks noChangeAspect="1"/>
          </p:cNvPicPr>
          <p:nvPr/>
        </p:nvPicPr>
        <p:blipFill>
          <a:blip r:embed="rId3"/>
          <a:stretch>
            <a:fillRect/>
          </a:stretch>
        </p:blipFill>
        <p:spPr>
          <a:xfrm>
            <a:off x="224204" y="2225915"/>
            <a:ext cx="3314700" cy="647700"/>
          </a:xfrm>
          <a:prstGeom prst="rect">
            <a:avLst/>
          </a:prstGeom>
          <a:ln>
            <a:solidFill>
              <a:schemeClr val="tx1"/>
            </a:solidFill>
          </a:ln>
        </p:spPr>
      </p:pic>
      <p:sp>
        <p:nvSpPr>
          <p:cNvPr id="7" name="TextBox 6"/>
          <p:cNvSpPr txBox="1"/>
          <p:nvPr/>
        </p:nvSpPr>
        <p:spPr>
          <a:xfrm>
            <a:off x="169257" y="1142999"/>
            <a:ext cx="8805487" cy="461665"/>
          </a:xfrm>
          <a:prstGeom prst="rect">
            <a:avLst/>
          </a:prstGeom>
          <a:noFill/>
        </p:spPr>
        <p:txBody>
          <a:bodyPr wrap="none" rtlCol="0">
            <a:spAutoFit/>
          </a:bodyPr>
          <a:lstStyle/>
          <a:p>
            <a:r>
              <a:rPr lang="en-US" sz="2400" dirty="0">
                <a:hlinkClick r:id="rId4"/>
              </a:rPr>
              <a:t>https://github.com/kwartler/Harvard_DataMining_Business_Student</a:t>
            </a:r>
            <a:endParaRPr lang="en-US" sz="2400" dirty="0"/>
          </a:p>
        </p:txBody>
      </p:sp>
      <p:sp>
        <p:nvSpPr>
          <p:cNvPr id="8" name="TextBox 7"/>
          <p:cNvSpPr txBox="1"/>
          <p:nvPr/>
        </p:nvSpPr>
        <p:spPr>
          <a:xfrm>
            <a:off x="228600" y="1776042"/>
            <a:ext cx="8387861" cy="369332"/>
          </a:xfrm>
          <a:prstGeom prst="rect">
            <a:avLst/>
          </a:prstGeom>
          <a:solidFill>
            <a:schemeClr val="accent3"/>
          </a:solidFill>
        </p:spPr>
        <p:txBody>
          <a:bodyPr wrap="square" rtlCol="0">
            <a:spAutoFit/>
          </a:bodyPr>
          <a:lstStyle/>
          <a:p>
            <a:r>
              <a:rPr lang="en-US" dirty="0">
                <a:solidFill>
                  <a:schemeClr val="bg1"/>
                </a:solidFill>
              </a:rPr>
              <a:t>If you have </a:t>
            </a:r>
            <a:r>
              <a:rPr lang="en-US" dirty="0" err="1">
                <a:solidFill>
                  <a:schemeClr val="bg1"/>
                </a:solidFill>
              </a:rPr>
              <a:t>git</a:t>
            </a:r>
            <a:r>
              <a:rPr lang="en-US" dirty="0">
                <a:solidFill>
                  <a:schemeClr val="bg1"/>
                </a:solidFill>
              </a:rPr>
              <a:t> software, when do a “</a:t>
            </a:r>
            <a:r>
              <a:rPr lang="en-US" dirty="0" err="1">
                <a:solidFill>
                  <a:schemeClr val="bg1"/>
                </a:solidFill>
              </a:rPr>
              <a:t>git</a:t>
            </a:r>
            <a:r>
              <a:rPr lang="en-US" dirty="0">
                <a:solidFill>
                  <a:schemeClr val="bg1"/>
                </a:solidFill>
              </a:rPr>
              <a:t> pull” in </a:t>
            </a:r>
            <a:r>
              <a:rPr lang="en-US" dirty="0" err="1">
                <a:solidFill>
                  <a:schemeClr val="bg1"/>
                </a:solidFill>
              </a:rPr>
              <a:t>Rstudio</a:t>
            </a:r>
            <a:r>
              <a:rPr lang="en-US" dirty="0">
                <a:solidFill>
                  <a:schemeClr val="bg1"/>
                </a:solidFill>
              </a:rPr>
              <a:t>.</a:t>
            </a:r>
          </a:p>
        </p:txBody>
      </p:sp>
      <p:sp>
        <p:nvSpPr>
          <p:cNvPr id="10" name="TextBox 9"/>
          <p:cNvSpPr txBox="1"/>
          <p:nvPr/>
        </p:nvSpPr>
        <p:spPr>
          <a:xfrm>
            <a:off x="275492" y="3124192"/>
            <a:ext cx="8387861" cy="646331"/>
          </a:xfrm>
          <a:prstGeom prst="rect">
            <a:avLst/>
          </a:prstGeom>
          <a:solidFill>
            <a:schemeClr val="accent3"/>
          </a:solidFill>
        </p:spPr>
        <p:txBody>
          <a:bodyPr wrap="square" rtlCol="0">
            <a:spAutoFit/>
          </a:bodyPr>
          <a:lstStyle/>
          <a:p>
            <a:r>
              <a:rPr lang="en-US" dirty="0">
                <a:solidFill>
                  <a:schemeClr val="bg1"/>
                </a:solidFill>
              </a:rPr>
              <a:t>Alternatively you can download a zip of the repo on github.com but this can be cumbersome with file updates.</a:t>
            </a:r>
          </a:p>
        </p:txBody>
      </p:sp>
      <p:cxnSp>
        <p:nvCxnSpPr>
          <p:cNvPr id="12" name="Straight Connector 11"/>
          <p:cNvCxnSpPr/>
          <p:nvPr/>
        </p:nvCxnSpPr>
        <p:spPr>
          <a:xfrm>
            <a:off x="677008" y="2971793"/>
            <a:ext cx="7789985" cy="0"/>
          </a:xfrm>
          <a:prstGeom prst="line">
            <a:avLst/>
          </a:prstGeom>
        </p:spPr>
        <p:style>
          <a:lnRef idx="1">
            <a:schemeClr val="accent1"/>
          </a:lnRef>
          <a:fillRef idx="0">
            <a:schemeClr val="accent1"/>
          </a:fillRef>
          <a:effectRef idx="0">
            <a:schemeClr val="accent1"/>
          </a:effectRef>
          <a:fontRef idx="minor">
            <a:schemeClr val="tx1"/>
          </a:fontRef>
        </p:style>
      </p:cxnSp>
      <p:sp>
        <p:nvSpPr>
          <p:cNvPr id="13" name="Oval 12"/>
          <p:cNvSpPr/>
          <p:nvPr/>
        </p:nvSpPr>
        <p:spPr>
          <a:xfrm>
            <a:off x="4652642" y="4966138"/>
            <a:ext cx="1055077" cy="36927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1600200" y="2420816"/>
            <a:ext cx="457200" cy="28721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ooter Placeholder 4">
            <a:extLst>
              <a:ext uri="{FF2B5EF4-FFF2-40B4-BE49-F238E27FC236}">
                <a16:creationId xmlns:a16="http://schemas.microsoft.com/office/drawing/2014/main" id="{E55887CD-DD55-6D49-BCCC-A4CE0CB62E4B}"/>
              </a:ext>
            </a:extLst>
          </p:cNvPr>
          <p:cNvSpPr>
            <a:spLocks noGrp="1"/>
          </p:cNvSpPr>
          <p:nvPr>
            <p:ph type="ftr" sz="quarter" idx="3"/>
          </p:nvPr>
        </p:nvSpPr>
        <p:spPr>
          <a:xfrm>
            <a:off x="3028950" y="6356351"/>
            <a:ext cx="3086100" cy="365125"/>
          </a:xfrm>
        </p:spPr>
        <p:txBody>
          <a:bodyPr/>
          <a:lstStyle/>
          <a:p>
            <a:r>
              <a:rPr lang="en-US" dirty="0"/>
              <a:t>Kwartler CSCI E-96</a:t>
            </a:r>
          </a:p>
        </p:txBody>
      </p:sp>
    </p:spTree>
    <p:extLst>
      <p:ext uri="{BB962C8B-B14F-4D97-AF65-F5344CB8AC3E}">
        <p14:creationId xmlns:p14="http://schemas.microsoft.com/office/powerpoint/2010/main" val="14161573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9/5/22</a:t>
            </a:fld>
            <a:endParaRPr lang="en-US"/>
          </a:p>
        </p:txBody>
      </p:sp>
      <p:sp>
        <p:nvSpPr>
          <p:cNvPr id="3" name="Title 2"/>
          <p:cNvSpPr>
            <a:spLocks noGrp="1"/>
          </p:cNvSpPr>
          <p:nvPr>
            <p:ph type="title"/>
          </p:nvPr>
        </p:nvSpPr>
        <p:spPr/>
        <p:txBody>
          <a:bodyPr/>
          <a:lstStyle/>
          <a:p>
            <a:r>
              <a:rPr lang="en-US" dirty="0"/>
              <a:t>Let’s do this for real…</a:t>
            </a:r>
          </a:p>
        </p:txBody>
      </p:sp>
      <p:sp>
        <p:nvSpPr>
          <p:cNvPr id="4" name="Slide Number Placeholder 3"/>
          <p:cNvSpPr>
            <a:spLocks noGrp="1"/>
          </p:cNvSpPr>
          <p:nvPr>
            <p:ph type="sldNum" sz="quarter" idx="12"/>
          </p:nvPr>
        </p:nvSpPr>
        <p:spPr/>
        <p:txBody>
          <a:bodyPr/>
          <a:lstStyle/>
          <a:p>
            <a:fld id="{37290FF7-652B-4475-AEAB-8B1A5D23AE09}" type="slidenum">
              <a:rPr lang="en-US" smtClean="0"/>
              <a:t>10</a:t>
            </a:fld>
            <a:endParaRPr lang="en-US"/>
          </a:p>
        </p:txBody>
      </p:sp>
      <p:pic>
        <p:nvPicPr>
          <p:cNvPr id="15362" name="Picture 2" descr="Image result for worker bore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16922" y="2133600"/>
            <a:ext cx="4762500" cy="318135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641683" y="1475874"/>
            <a:ext cx="7812505" cy="35292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Meet Dale </a:t>
            </a:r>
          </a:p>
        </p:txBody>
      </p:sp>
      <p:sp>
        <p:nvSpPr>
          <p:cNvPr id="7" name="TextBox 6"/>
          <p:cNvSpPr txBox="1"/>
          <p:nvPr/>
        </p:nvSpPr>
        <p:spPr>
          <a:xfrm>
            <a:off x="545431" y="2133600"/>
            <a:ext cx="2839453" cy="2585323"/>
          </a:xfrm>
          <a:prstGeom prst="rect">
            <a:avLst/>
          </a:prstGeom>
          <a:noFill/>
        </p:spPr>
        <p:txBody>
          <a:bodyPr wrap="square" rtlCol="0">
            <a:spAutoFit/>
          </a:bodyPr>
          <a:lstStyle/>
          <a:p>
            <a:pPr marL="112713" indent="-112713">
              <a:buFont typeface="Arial" panose="020B0604020202020204" pitchFamily="34" charset="0"/>
              <a:buChar char="•"/>
            </a:pPr>
            <a:r>
              <a:rPr lang="en-US" dirty="0"/>
              <a:t> Runs the analytics group at Busy-ness Corp a large conglomerate that makes, distributes corn dogs.</a:t>
            </a:r>
          </a:p>
          <a:p>
            <a:pPr marL="112713" indent="-112713">
              <a:buFont typeface="Arial" panose="020B0604020202020204" pitchFamily="34" charset="0"/>
              <a:buChar char="•"/>
            </a:pPr>
            <a:endParaRPr lang="en-US" dirty="0"/>
          </a:p>
          <a:p>
            <a:pPr marL="112713" indent="-112713">
              <a:buFont typeface="Arial" panose="020B0604020202020204" pitchFamily="34" charset="0"/>
              <a:buChar char="•"/>
            </a:pPr>
            <a:r>
              <a:rPr lang="en-US" dirty="0"/>
              <a:t>He looks miserable because senior leaders make his job harder than needed.  </a:t>
            </a:r>
          </a:p>
        </p:txBody>
      </p:sp>
      <p:sp>
        <p:nvSpPr>
          <p:cNvPr id="10" name="Rectangle 9"/>
          <p:cNvSpPr/>
          <p:nvPr/>
        </p:nvSpPr>
        <p:spPr>
          <a:xfrm>
            <a:off x="794083" y="5526505"/>
            <a:ext cx="7812505" cy="35292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Let’s help Dale add some structure to his data mining projects. </a:t>
            </a:r>
          </a:p>
        </p:txBody>
      </p:sp>
      <p:sp>
        <p:nvSpPr>
          <p:cNvPr id="11" name="Footer Placeholder 4">
            <a:extLst>
              <a:ext uri="{FF2B5EF4-FFF2-40B4-BE49-F238E27FC236}">
                <a16:creationId xmlns:a16="http://schemas.microsoft.com/office/drawing/2014/main" id="{185B095D-1809-FF43-80D9-38A89C3CAE10}"/>
              </a:ext>
            </a:extLst>
          </p:cNvPr>
          <p:cNvSpPr>
            <a:spLocks noGrp="1"/>
          </p:cNvSpPr>
          <p:nvPr>
            <p:ph type="ftr" sz="quarter" idx="3"/>
          </p:nvPr>
        </p:nvSpPr>
        <p:spPr>
          <a:xfrm>
            <a:off x="3028950" y="6356351"/>
            <a:ext cx="3086100" cy="365125"/>
          </a:xfrm>
        </p:spPr>
        <p:txBody>
          <a:bodyPr/>
          <a:lstStyle/>
          <a:p>
            <a:r>
              <a:rPr lang="en-US" dirty="0"/>
              <a:t>Kwartler CSCI E-96</a:t>
            </a:r>
          </a:p>
        </p:txBody>
      </p:sp>
    </p:spTree>
    <p:extLst>
      <p:ext uri="{BB962C8B-B14F-4D97-AF65-F5344CB8AC3E}">
        <p14:creationId xmlns:p14="http://schemas.microsoft.com/office/powerpoint/2010/main" val="23051874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9/5/22</a:t>
            </a:fld>
            <a:endParaRPr lang="en-US"/>
          </a:p>
        </p:txBody>
      </p:sp>
      <p:sp>
        <p:nvSpPr>
          <p:cNvPr id="3" name="Title 2"/>
          <p:cNvSpPr>
            <a:spLocks noGrp="1"/>
          </p:cNvSpPr>
          <p:nvPr>
            <p:ph type="title"/>
          </p:nvPr>
        </p:nvSpPr>
        <p:spPr/>
        <p:txBody>
          <a:bodyPr/>
          <a:lstStyle/>
          <a:p>
            <a:r>
              <a:rPr lang="en-US" dirty="0"/>
              <a:t>Let’s do this for real</a:t>
            </a:r>
          </a:p>
        </p:txBody>
      </p:sp>
      <p:sp>
        <p:nvSpPr>
          <p:cNvPr id="4" name="Slide Number Placeholder 3"/>
          <p:cNvSpPr>
            <a:spLocks noGrp="1"/>
          </p:cNvSpPr>
          <p:nvPr>
            <p:ph type="sldNum" sz="quarter" idx="12"/>
          </p:nvPr>
        </p:nvSpPr>
        <p:spPr/>
        <p:txBody>
          <a:bodyPr/>
          <a:lstStyle/>
          <a:p>
            <a:fld id="{37290FF7-652B-4475-AEAB-8B1A5D23AE09}" type="slidenum">
              <a:rPr lang="en-US" smtClean="0"/>
              <a:t>11</a:t>
            </a:fld>
            <a:endParaRPr lang="en-US"/>
          </a:p>
        </p:txBody>
      </p:sp>
      <p:pic>
        <p:nvPicPr>
          <p:cNvPr id="18434" name="Picture 2" descr="Image result for asshole boss"/>
          <p:cNvPicPr>
            <a:picLocks noChangeAspect="1" noChangeArrowheads="1"/>
          </p:cNvPicPr>
          <p:nvPr/>
        </p:nvPicPr>
        <p:blipFill rotWithShape="1">
          <a:blip r:embed="rId3">
            <a:extLst>
              <a:ext uri="{28A0092B-C50C-407E-A947-70E740481C1C}">
                <a14:useLocalDpi xmlns:a14="http://schemas.microsoft.com/office/drawing/2010/main" val="0"/>
              </a:ext>
            </a:extLst>
          </a:blip>
          <a:srcRect l="7226" r="6348"/>
          <a:stretch/>
        </p:blipFill>
        <p:spPr bwMode="auto">
          <a:xfrm>
            <a:off x="371363" y="2078194"/>
            <a:ext cx="3128210" cy="2714626"/>
          </a:xfrm>
          <a:prstGeom prst="rect">
            <a:avLst/>
          </a:prstGeom>
          <a:noFill/>
          <a:extLst>
            <a:ext uri="{909E8E84-426E-40DD-AFC4-6F175D3DCCD1}">
              <a14:hiddenFill xmlns:a14="http://schemas.microsoft.com/office/drawing/2010/main">
                <a:solidFill>
                  <a:srgbClr val="FFFFFF"/>
                </a:solidFill>
              </a14:hiddenFill>
            </a:ext>
          </a:extLst>
        </p:spPr>
      </p:pic>
      <p:sp>
        <p:nvSpPr>
          <p:cNvPr id="9" name="Oval Callout 8"/>
          <p:cNvSpPr/>
          <p:nvPr/>
        </p:nvSpPr>
        <p:spPr>
          <a:xfrm>
            <a:off x="3176337" y="1090863"/>
            <a:ext cx="5534526" cy="1235242"/>
          </a:xfrm>
          <a:prstGeom prst="wedgeEllipseCallout">
            <a:avLst>
              <a:gd name="adj1" fmla="val -58631"/>
              <a:gd name="adj2" fmla="val 101326"/>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Hey Dale, its me…from </a:t>
            </a:r>
            <a:r>
              <a:rPr lang="en-US" dirty="0" err="1"/>
              <a:t>OfficeSpace</a:t>
            </a:r>
            <a:r>
              <a:rPr lang="en-US" dirty="0"/>
              <a:t>.</a:t>
            </a:r>
          </a:p>
          <a:p>
            <a:pPr algn="ctr"/>
            <a:r>
              <a:rPr lang="en-US" dirty="0"/>
              <a:t>I read in the WSJ that everyone should be using </a:t>
            </a:r>
            <a:r>
              <a:rPr lang="en-US" dirty="0" err="1"/>
              <a:t>blockchain</a:t>
            </a:r>
            <a:r>
              <a:rPr lang="en-US" dirty="0"/>
              <a:t>.  Should we?</a:t>
            </a:r>
          </a:p>
        </p:txBody>
      </p:sp>
      <p:sp>
        <p:nvSpPr>
          <p:cNvPr id="11" name="TextBox 10"/>
          <p:cNvSpPr txBox="1"/>
          <p:nvPr/>
        </p:nvSpPr>
        <p:spPr>
          <a:xfrm>
            <a:off x="371363" y="4892124"/>
            <a:ext cx="8608863" cy="1200329"/>
          </a:xfrm>
          <a:prstGeom prst="rect">
            <a:avLst/>
          </a:prstGeom>
          <a:solidFill>
            <a:schemeClr val="bg2"/>
          </a:solidFill>
        </p:spPr>
        <p:txBody>
          <a:bodyPr wrap="square" rtlCol="0">
            <a:spAutoFit/>
          </a:bodyPr>
          <a:lstStyle/>
          <a:p>
            <a:r>
              <a:rPr lang="en-US" dirty="0"/>
              <a:t>Is this a biz analytics, intel or data mining problem?</a:t>
            </a:r>
          </a:p>
          <a:p>
            <a:r>
              <a:rPr lang="en-US" dirty="0"/>
              <a:t>What is the current state?</a:t>
            </a:r>
          </a:p>
          <a:p>
            <a:r>
              <a:rPr lang="en-US" dirty="0"/>
              <a:t>What are the possible outcomes of the business scenario?  </a:t>
            </a:r>
          </a:p>
          <a:p>
            <a:r>
              <a:rPr lang="en-US" dirty="0"/>
              <a:t>How will the outcome of the data mining project be used?</a:t>
            </a:r>
          </a:p>
        </p:txBody>
      </p:sp>
      <p:sp>
        <p:nvSpPr>
          <p:cNvPr id="10" name="Footer Placeholder 4">
            <a:extLst>
              <a:ext uri="{FF2B5EF4-FFF2-40B4-BE49-F238E27FC236}">
                <a16:creationId xmlns:a16="http://schemas.microsoft.com/office/drawing/2014/main" id="{7815E924-0213-8A43-B403-44CE708048C8}"/>
              </a:ext>
            </a:extLst>
          </p:cNvPr>
          <p:cNvSpPr>
            <a:spLocks noGrp="1"/>
          </p:cNvSpPr>
          <p:nvPr>
            <p:ph type="ftr" sz="quarter" idx="3"/>
          </p:nvPr>
        </p:nvSpPr>
        <p:spPr>
          <a:xfrm>
            <a:off x="3028950" y="6356351"/>
            <a:ext cx="3086100" cy="365125"/>
          </a:xfrm>
        </p:spPr>
        <p:txBody>
          <a:bodyPr/>
          <a:lstStyle/>
          <a:p>
            <a:r>
              <a:rPr lang="en-US" dirty="0"/>
              <a:t>Kwartler CSCI E-96</a:t>
            </a:r>
          </a:p>
        </p:txBody>
      </p:sp>
    </p:spTree>
    <p:extLst>
      <p:ext uri="{BB962C8B-B14F-4D97-AF65-F5344CB8AC3E}">
        <p14:creationId xmlns:p14="http://schemas.microsoft.com/office/powerpoint/2010/main" val="26019599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9/5/22</a:t>
            </a:fld>
            <a:endParaRPr lang="en-US"/>
          </a:p>
        </p:txBody>
      </p:sp>
      <p:sp>
        <p:nvSpPr>
          <p:cNvPr id="3" name="Title 2"/>
          <p:cNvSpPr>
            <a:spLocks noGrp="1"/>
          </p:cNvSpPr>
          <p:nvPr>
            <p:ph type="title"/>
          </p:nvPr>
        </p:nvSpPr>
        <p:spPr/>
        <p:txBody>
          <a:bodyPr/>
          <a:lstStyle/>
          <a:p>
            <a:r>
              <a:rPr lang="en-US" dirty="0"/>
              <a:t>Let’s do this for real</a:t>
            </a:r>
          </a:p>
        </p:txBody>
      </p:sp>
      <p:sp>
        <p:nvSpPr>
          <p:cNvPr id="4" name="Slide Number Placeholder 3"/>
          <p:cNvSpPr>
            <a:spLocks noGrp="1"/>
          </p:cNvSpPr>
          <p:nvPr>
            <p:ph type="sldNum" sz="quarter" idx="12"/>
          </p:nvPr>
        </p:nvSpPr>
        <p:spPr/>
        <p:txBody>
          <a:bodyPr/>
          <a:lstStyle/>
          <a:p>
            <a:fld id="{37290FF7-652B-4475-AEAB-8B1A5D23AE09}" type="slidenum">
              <a:rPr lang="en-US" smtClean="0"/>
              <a:t>12</a:t>
            </a:fld>
            <a:endParaRPr lang="en-US"/>
          </a:p>
        </p:txBody>
      </p:sp>
      <p:pic>
        <p:nvPicPr>
          <p:cNvPr id="2052" name="Picture 4" descr="Woman in funny business concept on white, Stock Photo, Picture And Rights  Managed Image. Pic. ZON-7956560 | agefotostock">
            <a:extLst>
              <a:ext uri="{FF2B5EF4-FFF2-40B4-BE49-F238E27FC236}">
                <a16:creationId xmlns:a16="http://schemas.microsoft.com/office/drawing/2014/main" id="{DB0C1DDD-768B-794B-8860-DF13E67AAB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918" y="1720023"/>
            <a:ext cx="4491318" cy="2971600"/>
          </a:xfrm>
          <a:prstGeom prst="rect">
            <a:avLst/>
          </a:prstGeom>
          <a:noFill/>
          <a:extLst>
            <a:ext uri="{909E8E84-426E-40DD-AFC4-6F175D3DCCD1}">
              <a14:hiddenFill xmlns:a14="http://schemas.microsoft.com/office/drawing/2010/main">
                <a:solidFill>
                  <a:srgbClr val="FFFFFF"/>
                </a:solidFill>
              </a14:hiddenFill>
            </a:ext>
          </a:extLst>
        </p:spPr>
      </p:pic>
      <p:sp>
        <p:nvSpPr>
          <p:cNvPr id="11" name="Oval Callout 10"/>
          <p:cNvSpPr/>
          <p:nvPr/>
        </p:nvSpPr>
        <p:spPr>
          <a:xfrm>
            <a:off x="4020671" y="1090863"/>
            <a:ext cx="5027794" cy="1734224"/>
          </a:xfrm>
          <a:prstGeom prst="wedgeEllipseCallout">
            <a:avLst>
              <a:gd name="adj1" fmla="val -58873"/>
              <a:gd name="adj2" fmla="val 49384"/>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Your </a:t>
            </a:r>
            <a:r>
              <a:rPr lang="en-US" sz="1600" dirty="0" err="1"/>
              <a:t>Daleness</a:t>
            </a:r>
            <a:r>
              <a:rPr lang="en-US" sz="1600" dirty="0"/>
              <a:t>, I work in marketing (and apparently hate phones).  I want to do a mailing to prospective corndog eaters.  Can you identify how many postcards we should send &amp; ROI?</a:t>
            </a:r>
          </a:p>
        </p:txBody>
      </p:sp>
      <p:sp>
        <p:nvSpPr>
          <p:cNvPr id="9" name="TextBox 8">
            <a:extLst>
              <a:ext uri="{FF2B5EF4-FFF2-40B4-BE49-F238E27FC236}">
                <a16:creationId xmlns:a16="http://schemas.microsoft.com/office/drawing/2014/main" id="{7E7D2CE4-ECE7-CB4A-856D-F4AB0E8E96D4}"/>
              </a:ext>
            </a:extLst>
          </p:cNvPr>
          <p:cNvSpPr txBox="1"/>
          <p:nvPr/>
        </p:nvSpPr>
        <p:spPr>
          <a:xfrm>
            <a:off x="341523" y="4892124"/>
            <a:ext cx="8638703" cy="1200329"/>
          </a:xfrm>
          <a:prstGeom prst="rect">
            <a:avLst/>
          </a:prstGeom>
          <a:solidFill>
            <a:schemeClr val="bg2"/>
          </a:solidFill>
        </p:spPr>
        <p:txBody>
          <a:bodyPr wrap="square" rtlCol="0">
            <a:spAutoFit/>
          </a:bodyPr>
          <a:lstStyle/>
          <a:p>
            <a:r>
              <a:rPr lang="en-US" dirty="0"/>
              <a:t>Is this a biz analytics, intel or data mining problem?</a:t>
            </a:r>
          </a:p>
          <a:p>
            <a:r>
              <a:rPr lang="en-US" dirty="0"/>
              <a:t>What is the current state?</a:t>
            </a:r>
          </a:p>
          <a:p>
            <a:r>
              <a:rPr lang="en-US" dirty="0"/>
              <a:t>What are the possible outcomes of the business scenario?  </a:t>
            </a:r>
          </a:p>
          <a:p>
            <a:r>
              <a:rPr lang="en-US" dirty="0"/>
              <a:t>How will the outcome of the data mining project be used?</a:t>
            </a:r>
          </a:p>
        </p:txBody>
      </p:sp>
      <p:sp>
        <p:nvSpPr>
          <p:cNvPr id="10" name="Footer Placeholder 4">
            <a:extLst>
              <a:ext uri="{FF2B5EF4-FFF2-40B4-BE49-F238E27FC236}">
                <a16:creationId xmlns:a16="http://schemas.microsoft.com/office/drawing/2014/main" id="{85834DD0-1994-3B4A-9697-8731D88452EC}"/>
              </a:ext>
            </a:extLst>
          </p:cNvPr>
          <p:cNvSpPr>
            <a:spLocks noGrp="1"/>
          </p:cNvSpPr>
          <p:nvPr>
            <p:ph type="ftr" sz="quarter" idx="3"/>
          </p:nvPr>
        </p:nvSpPr>
        <p:spPr>
          <a:xfrm>
            <a:off x="3028950" y="6356351"/>
            <a:ext cx="3086100" cy="365125"/>
          </a:xfrm>
        </p:spPr>
        <p:txBody>
          <a:bodyPr/>
          <a:lstStyle/>
          <a:p>
            <a:r>
              <a:rPr lang="en-US" dirty="0"/>
              <a:t>Kwartler CSCI E-96</a:t>
            </a:r>
          </a:p>
        </p:txBody>
      </p:sp>
    </p:spTree>
    <p:extLst>
      <p:ext uri="{BB962C8B-B14F-4D97-AF65-F5344CB8AC3E}">
        <p14:creationId xmlns:p14="http://schemas.microsoft.com/office/powerpoint/2010/main" val="41351245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descr="Image result for funny business stock photos"/>
          <p:cNvPicPr>
            <a:picLocks noChangeAspect="1" noChangeArrowheads="1"/>
          </p:cNvPicPr>
          <p:nvPr/>
        </p:nvPicPr>
        <p:blipFill rotWithShape="1">
          <a:blip r:embed="rId3">
            <a:extLst>
              <a:ext uri="{28A0092B-C50C-407E-A947-70E740481C1C}">
                <a14:useLocalDpi xmlns:a14="http://schemas.microsoft.com/office/drawing/2010/main" val="0"/>
              </a:ext>
            </a:extLst>
          </a:blip>
          <a:srcRect t="2366"/>
          <a:stretch/>
        </p:blipFill>
        <p:spPr bwMode="auto">
          <a:xfrm>
            <a:off x="130838" y="2579427"/>
            <a:ext cx="3629025" cy="3589670"/>
          </a:xfrm>
          <a:prstGeom prst="rect">
            <a:avLst/>
          </a:prstGeom>
          <a:noFill/>
          <a:extLst>
            <a:ext uri="{909E8E84-426E-40DD-AFC4-6F175D3DCCD1}">
              <a14:hiddenFill xmlns:a14="http://schemas.microsoft.com/office/drawing/2010/main">
                <a:solidFill>
                  <a:srgbClr val="FFFFFF"/>
                </a:solidFill>
              </a14:hiddenFill>
            </a:ext>
          </a:extLst>
        </p:spPr>
      </p:pic>
      <p:sp>
        <p:nvSpPr>
          <p:cNvPr id="2" name="Date Placeholder 1"/>
          <p:cNvSpPr>
            <a:spLocks noGrp="1"/>
          </p:cNvSpPr>
          <p:nvPr>
            <p:ph type="dt" sz="half" idx="10"/>
          </p:nvPr>
        </p:nvSpPr>
        <p:spPr/>
        <p:txBody>
          <a:bodyPr/>
          <a:lstStyle/>
          <a:p>
            <a:fld id="{6700A58B-DD98-43D0-B791-721480A02982}" type="datetime1">
              <a:rPr lang="en-US" smtClean="0"/>
              <a:t>9/5/22</a:t>
            </a:fld>
            <a:endParaRPr lang="en-US"/>
          </a:p>
        </p:txBody>
      </p:sp>
      <p:sp>
        <p:nvSpPr>
          <p:cNvPr id="3" name="Title 2"/>
          <p:cNvSpPr>
            <a:spLocks noGrp="1"/>
          </p:cNvSpPr>
          <p:nvPr>
            <p:ph type="title"/>
          </p:nvPr>
        </p:nvSpPr>
        <p:spPr/>
        <p:txBody>
          <a:bodyPr/>
          <a:lstStyle/>
          <a:p>
            <a:r>
              <a:rPr lang="en-US" dirty="0"/>
              <a:t>Let’s do this for real</a:t>
            </a:r>
          </a:p>
        </p:txBody>
      </p:sp>
      <p:sp>
        <p:nvSpPr>
          <p:cNvPr id="4" name="Slide Number Placeholder 3"/>
          <p:cNvSpPr>
            <a:spLocks noGrp="1"/>
          </p:cNvSpPr>
          <p:nvPr>
            <p:ph type="sldNum" sz="quarter" idx="12"/>
          </p:nvPr>
        </p:nvSpPr>
        <p:spPr/>
        <p:txBody>
          <a:bodyPr/>
          <a:lstStyle/>
          <a:p>
            <a:fld id="{37290FF7-652B-4475-AEAB-8B1A5D23AE09}" type="slidenum">
              <a:rPr lang="en-US" smtClean="0"/>
              <a:t>13</a:t>
            </a:fld>
            <a:endParaRPr lang="en-US"/>
          </a:p>
        </p:txBody>
      </p:sp>
      <p:sp>
        <p:nvSpPr>
          <p:cNvPr id="11" name="Oval Callout 10"/>
          <p:cNvSpPr/>
          <p:nvPr/>
        </p:nvSpPr>
        <p:spPr>
          <a:xfrm>
            <a:off x="3176336" y="1090863"/>
            <a:ext cx="5967663" cy="1235242"/>
          </a:xfrm>
          <a:prstGeom prst="wedgeEllipseCallout">
            <a:avLst>
              <a:gd name="adj1" fmla="val -57645"/>
              <a:gd name="adj2" fmla="val 107955"/>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Dale-</a:t>
            </a:r>
            <a:r>
              <a:rPr lang="en-US" dirty="0" err="1"/>
              <a:t>areno</a:t>
            </a:r>
            <a:r>
              <a:rPr lang="en-US" dirty="0"/>
              <a:t>!  I think we are getting a lot more calls than usual about defective corn dogs.    Can you investigate whether that’s true? </a:t>
            </a:r>
          </a:p>
        </p:txBody>
      </p:sp>
      <p:sp>
        <p:nvSpPr>
          <p:cNvPr id="9" name="TextBox 8">
            <a:extLst>
              <a:ext uri="{FF2B5EF4-FFF2-40B4-BE49-F238E27FC236}">
                <a16:creationId xmlns:a16="http://schemas.microsoft.com/office/drawing/2014/main" id="{9D0BE1FF-D164-8F49-BB68-0532DFA90956}"/>
              </a:ext>
            </a:extLst>
          </p:cNvPr>
          <p:cNvSpPr txBox="1"/>
          <p:nvPr/>
        </p:nvSpPr>
        <p:spPr>
          <a:xfrm>
            <a:off x="3238205" y="4892124"/>
            <a:ext cx="5742021" cy="1200329"/>
          </a:xfrm>
          <a:prstGeom prst="rect">
            <a:avLst/>
          </a:prstGeom>
          <a:solidFill>
            <a:schemeClr val="bg2"/>
          </a:solidFill>
        </p:spPr>
        <p:txBody>
          <a:bodyPr wrap="none" rtlCol="0">
            <a:spAutoFit/>
          </a:bodyPr>
          <a:lstStyle/>
          <a:p>
            <a:r>
              <a:rPr lang="en-US" dirty="0"/>
              <a:t>Is this a biz analytics, intel or data mining problem?</a:t>
            </a:r>
          </a:p>
          <a:p>
            <a:r>
              <a:rPr lang="en-US" dirty="0"/>
              <a:t>What is the current state?</a:t>
            </a:r>
          </a:p>
          <a:p>
            <a:r>
              <a:rPr lang="en-US" dirty="0"/>
              <a:t>What are the possible outcomes of the business scenario?  </a:t>
            </a:r>
          </a:p>
          <a:p>
            <a:r>
              <a:rPr lang="en-US" dirty="0"/>
              <a:t>How will the outcome of the data mining project be used?</a:t>
            </a:r>
          </a:p>
        </p:txBody>
      </p:sp>
      <p:sp>
        <p:nvSpPr>
          <p:cNvPr id="10" name="Footer Placeholder 4">
            <a:extLst>
              <a:ext uri="{FF2B5EF4-FFF2-40B4-BE49-F238E27FC236}">
                <a16:creationId xmlns:a16="http://schemas.microsoft.com/office/drawing/2014/main" id="{6FBBB477-A0BE-824C-8E39-DAB131EDAF84}"/>
              </a:ext>
            </a:extLst>
          </p:cNvPr>
          <p:cNvSpPr>
            <a:spLocks noGrp="1"/>
          </p:cNvSpPr>
          <p:nvPr>
            <p:ph type="ftr" sz="quarter" idx="3"/>
          </p:nvPr>
        </p:nvSpPr>
        <p:spPr>
          <a:xfrm>
            <a:off x="3028950" y="6356351"/>
            <a:ext cx="3086100" cy="365125"/>
          </a:xfrm>
        </p:spPr>
        <p:txBody>
          <a:bodyPr/>
          <a:lstStyle/>
          <a:p>
            <a:r>
              <a:rPr lang="en-US" dirty="0"/>
              <a:t>Kwartler CSCI E-96</a:t>
            </a:r>
          </a:p>
        </p:txBody>
      </p:sp>
    </p:spTree>
    <p:extLst>
      <p:ext uri="{BB962C8B-B14F-4D97-AF65-F5344CB8AC3E}">
        <p14:creationId xmlns:p14="http://schemas.microsoft.com/office/powerpoint/2010/main" val="1250721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9/5/22</a:t>
            </a:fld>
            <a:endParaRPr lang="en-US"/>
          </a:p>
        </p:txBody>
      </p:sp>
      <p:sp>
        <p:nvSpPr>
          <p:cNvPr id="3" name="Title 2"/>
          <p:cNvSpPr>
            <a:spLocks noGrp="1"/>
          </p:cNvSpPr>
          <p:nvPr>
            <p:ph type="title"/>
          </p:nvPr>
        </p:nvSpPr>
        <p:spPr/>
        <p:txBody>
          <a:bodyPr/>
          <a:lstStyle/>
          <a:p>
            <a:r>
              <a:rPr lang="en-US" dirty="0"/>
              <a:t>Let’s do this for real</a:t>
            </a:r>
          </a:p>
        </p:txBody>
      </p:sp>
      <p:sp>
        <p:nvSpPr>
          <p:cNvPr id="4" name="Slide Number Placeholder 3"/>
          <p:cNvSpPr>
            <a:spLocks noGrp="1"/>
          </p:cNvSpPr>
          <p:nvPr>
            <p:ph type="sldNum" sz="quarter" idx="12"/>
          </p:nvPr>
        </p:nvSpPr>
        <p:spPr/>
        <p:txBody>
          <a:bodyPr/>
          <a:lstStyle/>
          <a:p>
            <a:fld id="{37290FF7-652B-4475-AEAB-8B1A5D23AE09}" type="slidenum">
              <a:rPr lang="en-US" smtClean="0"/>
              <a:t>14</a:t>
            </a:fld>
            <a:endParaRPr lang="en-US"/>
          </a:p>
        </p:txBody>
      </p:sp>
      <p:pic>
        <p:nvPicPr>
          <p:cNvPr id="1028" name="Picture 4" descr="Funny business dog in red necktie showing tongue out at workplace - Stock  Photo - Dissolve">
            <a:extLst>
              <a:ext uri="{FF2B5EF4-FFF2-40B4-BE49-F238E27FC236}">
                <a16:creationId xmlns:a16="http://schemas.microsoft.com/office/drawing/2014/main" id="{762B113B-B408-AC44-AEA7-E20E4E274F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9964" y="1479177"/>
            <a:ext cx="4611100" cy="3078069"/>
          </a:xfrm>
          <a:prstGeom prst="rect">
            <a:avLst/>
          </a:prstGeom>
          <a:noFill/>
          <a:extLst>
            <a:ext uri="{909E8E84-426E-40DD-AFC4-6F175D3DCCD1}">
              <a14:hiddenFill xmlns:a14="http://schemas.microsoft.com/office/drawing/2010/main">
                <a:solidFill>
                  <a:srgbClr val="FFFFFF"/>
                </a:solidFill>
              </a14:hiddenFill>
            </a:ext>
          </a:extLst>
        </p:spPr>
      </p:pic>
      <p:sp>
        <p:nvSpPr>
          <p:cNvPr id="10" name="Oval Callout 9"/>
          <p:cNvSpPr/>
          <p:nvPr/>
        </p:nvSpPr>
        <p:spPr>
          <a:xfrm>
            <a:off x="4867835" y="1090862"/>
            <a:ext cx="4276164" cy="1706125"/>
          </a:xfrm>
          <a:prstGeom prst="wedgeEllipseCallout">
            <a:avLst>
              <a:gd name="adj1" fmla="val -68822"/>
              <a:gd name="adj2" fmla="val 36564"/>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The Notorious DALE, let’s forecast how many of our current corn dog debtors will be delinquent.  Is that getting better or worse over time?</a:t>
            </a:r>
          </a:p>
        </p:txBody>
      </p:sp>
      <p:sp>
        <p:nvSpPr>
          <p:cNvPr id="9" name="TextBox 8">
            <a:extLst>
              <a:ext uri="{FF2B5EF4-FFF2-40B4-BE49-F238E27FC236}">
                <a16:creationId xmlns:a16="http://schemas.microsoft.com/office/drawing/2014/main" id="{62576D41-D186-1744-9048-6207DB8491E2}"/>
              </a:ext>
            </a:extLst>
          </p:cNvPr>
          <p:cNvSpPr txBox="1"/>
          <p:nvPr/>
        </p:nvSpPr>
        <p:spPr>
          <a:xfrm>
            <a:off x="3238205" y="4892124"/>
            <a:ext cx="5742021" cy="1200329"/>
          </a:xfrm>
          <a:prstGeom prst="rect">
            <a:avLst/>
          </a:prstGeom>
          <a:solidFill>
            <a:schemeClr val="bg2"/>
          </a:solidFill>
        </p:spPr>
        <p:txBody>
          <a:bodyPr wrap="none" rtlCol="0">
            <a:spAutoFit/>
          </a:bodyPr>
          <a:lstStyle/>
          <a:p>
            <a:r>
              <a:rPr lang="en-US" dirty="0"/>
              <a:t>Is this a biz analytics, intel or data mining problem?</a:t>
            </a:r>
          </a:p>
          <a:p>
            <a:r>
              <a:rPr lang="en-US" dirty="0"/>
              <a:t>What is the current state?</a:t>
            </a:r>
          </a:p>
          <a:p>
            <a:r>
              <a:rPr lang="en-US" dirty="0"/>
              <a:t>What are the possible outcomes of the business scenario?  </a:t>
            </a:r>
          </a:p>
          <a:p>
            <a:r>
              <a:rPr lang="en-US" dirty="0"/>
              <a:t>How will the outcome of the data mining project be used?</a:t>
            </a:r>
          </a:p>
        </p:txBody>
      </p:sp>
      <p:sp>
        <p:nvSpPr>
          <p:cNvPr id="11" name="Footer Placeholder 4">
            <a:extLst>
              <a:ext uri="{FF2B5EF4-FFF2-40B4-BE49-F238E27FC236}">
                <a16:creationId xmlns:a16="http://schemas.microsoft.com/office/drawing/2014/main" id="{AE53E01E-CA21-0D47-8FD2-D3EDDF6CA1E9}"/>
              </a:ext>
            </a:extLst>
          </p:cNvPr>
          <p:cNvSpPr>
            <a:spLocks noGrp="1"/>
          </p:cNvSpPr>
          <p:nvPr>
            <p:ph type="ftr" sz="quarter" idx="3"/>
          </p:nvPr>
        </p:nvSpPr>
        <p:spPr>
          <a:xfrm>
            <a:off x="3028950" y="6356351"/>
            <a:ext cx="3086100" cy="365125"/>
          </a:xfrm>
        </p:spPr>
        <p:txBody>
          <a:bodyPr/>
          <a:lstStyle/>
          <a:p>
            <a:r>
              <a:rPr lang="en-US" dirty="0"/>
              <a:t>Kwartler CSCI E-96</a:t>
            </a:r>
          </a:p>
        </p:txBody>
      </p:sp>
    </p:spTree>
    <p:extLst>
      <p:ext uri="{BB962C8B-B14F-4D97-AF65-F5344CB8AC3E}">
        <p14:creationId xmlns:p14="http://schemas.microsoft.com/office/powerpoint/2010/main" val="18721284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9/5/22</a:t>
            </a:fld>
            <a:endParaRPr lang="en-US"/>
          </a:p>
        </p:txBody>
      </p:sp>
      <p:sp>
        <p:nvSpPr>
          <p:cNvPr id="3" name="Title 2"/>
          <p:cNvSpPr>
            <a:spLocks noGrp="1"/>
          </p:cNvSpPr>
          <p:nvPr>
            <p:ph type="title"/>
          </p:nvPr>
        </p:nvSpPr>
        <p:spPr/>
        <p:txBody>
          <a:bodyPr/>
          <a:lstStyle/>
          <a:p>
            <a:r>
              <a:rPr lang="en-US" dirty="0"/>
              <a:t>Let’s do this for real</a:t>
            </a:r>
          </a:p>
        </p:txBody>
      </p:sp>
      <p:sp>
        <p:nvSpPr>
          <p:cNvPr id="4" name="Slide Number Placeholder 3"/>
          <p:cNvSpPr>
            <a:spLocks noGrp="1"/>
          </p:cNvSpPr>
          <p:nvPr>
            <p:ph type="sldNum" sz="quarter" idx="12"/>
          </p:nvPr>
        </p:nvSpPr>
        <p:spPr/>
        <p:txBody>
          <a:bodyPr/>
          <a:lstStyle/>
          <a:p>
            <a:fld id="{37290FF7-652B-4475-AEAB-8B1A5D23AE09}" type="slidenum">
              <a:rPr lang="en-US" smtClean="0"/>
              <a:t>15</a:t>
            </a:fld>
            <a:endParaRPr lang="en-US"/>
          </a:p>
        </p:txBody>
      </p:sp>
      <p:pic>
        <p:nvPicPr>
          <p:cNvPr id="22532" name="Picture 4" descr="Image result for bos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4725" y="2125672"/>
            <a:ext cx="3657600" cy="2438400"/>
          </a:xfrm>
          <a:prstGeom prst="rect">
            <a:avLst/>
          </a:prstGeom>
          <a:noFill/>
          <a:extLst>
            <a:ext uri="{909E8E84-426E-40DD-AFC4-6F175D3DCCD1}">
              <a14:hiddenFill xmlns:a14="http://schemas.microsoft.com/office/drawing/2010/main">
                <a:solidFill>
                  <a:srgbClr val="FFFFFF"/>
                </a:solidFill>
              </a14:hiddenFill>
            </a:ext>
          </a:extLst>
        </p:spPr>
      </p:pic>
      <p:sp>
        <p:nvSpPr>
          <p:cNvPr id="12" name="Oval Callout 11"/>
          <p:cNvSpPr/>
          <p:nvPr/>
        </p:nvSpPr>
        <p:spPr>
          <a:xfrm>
            <a:off x="3176336" y="1090863"/>
            <a:ext cx="5967663" cy="1235242"/>
          </a:xfrm>
          <a:prstGeom prst="wedgeEllipseCallout">
            <a:avLst>
              <a:gd name="adj1" fmla="val -57645"/>
              <a:gd name="adj2" fmla="val 107955"/>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The East coast regional corn dog sales are up!  I wonder if my region is worse than them.  </a:t>
            </a:r>
          </a:p>
        </p:txBody>
      </p:sp>
      <p:sp>
        <p:nvSpPr>
          <p:cNvPr id="9" name="TextBox 8">
            <a:extLst>
              <a:ext uri="{FF2B5EF4-FFF2-40B4-BE49-F238E27FC236}">
                <a16:creationId xmlns:a16="http://schemas.microsoft.com/office/drawing/2014/main" id="{D76C47C0-6C0B-1149-8206-E0387BA70B11}"/>
              </a:ext>
            </a:extLst>
          </p:cNvPr>
          <p:cNvSpPr txBox="1"/>
          <p:nvPr/>
        </p:nvSpPr>
        <p:spPr>
          <a:xfrm>
            <a:off x="304725" y="4892124"/>
            <a:ext cx="8675501" cy="1200329"/>
          </a:xfrm>
          <a:prstGeom prst="rect">
            <a:avLst/>
          </a:prstGeom>
          <a:solidFill>
            <a:schemeClr val="bg2"/>
          </a:solidFill>
        </p:spPr>
        <p:txBody>
          <a:bodyPr wrap="square" rtlCol="0">
            <a:spAutoFit/>
          </a:bodyPr>
          <a:lstStyle/>
          <a:p>
            <a:r>
              <a:rPr lang="en-US" dirty="0"/>
              <a:t>Is this a biz analytics, intel or data mining problem?</a:t>
            </a:r>
          </a:p>
          <a:p>
            <a:r>
              <a:rPr lang="en-US" dirty="0"/>
              <a:t>What is the current state?</a:t>
            </a:r>
          </a:p>
          <a:p>
            <a:r>
              <a:rPr lang="en-US" dirty="0"/>
              <a:t>What are the possible outcomes of the business scenario?  </a:t>
            </a:r>
          </a:p>
          <a:p>
            <a:r>
              <a:rPr lang="en-US" dirty="0"/>
              <a:t>How will the outcome of the data mining project be used?</a:t>
            </a:r>
          </a:p>
        </p:txBody>
      </p:sp>
      <p:sp>
        <p:nvSpPr>
          <p:cNvPr id="10" name="Footer Placeholder 4">
            <a:extLst>
              <a:ext uri="{FF2B5EF4-FFF2-40B4-BE49-F238E27FC236}">
                <a16:creationId xmlns:a16="http://schemas.microsoft.com/office/drawing/2014/main" id="{AEF2D18E-03A2-5F40-B7AF-5E9E1AFFD54E}"/>
              </a:ext>
            </a:extLst>
          </p:cNvPr>
          <p:cNvSpPr>
            <a:spLocks noGrp="1"/>
          </p:cNvSpPr>
          <p:nvPr>
            <p:ph type="ftr" sz="quarter" idx="3"/>
          </p:nvPr>
        </p:nvSpPr>
        <p:spPr>
          <a:xfrm>
            <a:off x="3028950" y="6356351"/>
            <a:ext cx="3086100" cy="365125"/>
          </a:xfrm>
        </p:spPr>
        <p:txBody>
          <a:bodyPr/>
          <a:lstStyle/>
          <a:p>
            <a:r>
              <a:rPr lang="en-US" dirty="0"/>
              <a:t>Kwartler CSCI E-96</a:t>
            </a:r>
          </a:p>
        </p:txBody>
      </p:sp>
    </p:spTree>
    <p:extLst>
      <p:ext uri="{BB962C8B-B14F-4D97-AF65-F5344CB8AC3E}">
        <p14:creationId xmlns:p14="http://schemas.microsoft.com/office/powerpoint/2010/main" val="21317185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9/5/22</a:t>
            </a:fld>
            <a:endParaRPr lang="en-US"/>
          </a:p>
        </p:txBody>
      </p:sp>
      <p:sp>
        <p:nvSpPr>
          <p:cNvPr id="3" name="Title 2"/>
          <p:cNvSpPr>
            <a:spLocks noGrp="1"/>
          </p:cNvSpPr>
          <p:nvPr>
            <p:ph type="title"/>
          </p:nvPr>
        </p:nvSpPr>
        <p:spPr/>
        <p:txBody>
          <a:bodyPr/>
          <a:lstStyle/>
          <a:p>
            <a:r>
              <a:rPr lang="en-US" dirty="0"/>
              <a:t>Let’s do this for real</a:t>
            </a:r>
          </a:p>
        </p:txBody>
      </p:sp>
      <p:sp>
        <p:nvSpPr>
          <p:cNvPr id="4" name="Slide Number Placeholder 3"/>
          <p:cNvSpPr>
            <a:spLocks noGrp="1"/>
          </p:cNvSpPr>
          <p:nvPr>
            <p:ph type="sldNum" sz="quarter" idx="12"/>
          </p:nvPr>
        </p:nvSpPr>
        <p:spPr/>
        <p:txBody>
          <a:bodyPr/>
          <a:lstStyle/>
          <a:p>
            <a:fld id="{37290FF7-652B-4475-AEAB-8B1A5D23AE09}" type="slidenum">
              <a:rPr lang="en-US" smtClean="0"/>
              <a:t>16</a:t>
            </a:fld>
            <a:endParaRPr lang="en-US"/>
          </a:p>
        </p:txBody>
      </p:sp>
      <p:pic>
        <p:nvPicPr>
          <p:cNvPr id="9" name="Picture 2" descr="Image result for devil wears prada"/>
          <p:cNvPicPr>
            <a:picLocks noChangeAspect="1" noChangeArrowheads="1"/>
          </p:cNvPicPr>
          <p:nvPr/>
        </p:nvPicPr>
        <p:blipFill rotWithShape="1">
          <a:blip r:embed="rId3">
            <a:extLst>
              <a:ext uri="{28A0092B-C50C-407E-A947-70E740481C1C}">
                <a14:useLocalDpi xmlns:a14="http://schemas.microsoft.com/office/drawing/2010/main" val="0"/>
              </a:ext>
            </a:extLst>
          </a:blip>
          <a:srcRect l="23724" r="14187"/>
          <a:stretch/>
        </p:blipFill>
        <p:spPr bwMode="auto">
          <a:xfrm>
            <a:off x="204716" y="1721821"/>
            <a:ext cx="3725839" cy="3371851"/>
          </a:xfrm>
          <a:prstGeom prst="rect">
            <a:avLst/>
          </a:prstGeom>
          <a:noFill/>
          <a:extLst>
            <a:ext uri="{909E8E84-426E-40DD-AFC4-6F175D3DCCD1}">
              <a14:hiddenFill xmlns:a14="http://schemas.microsoft.com/office/drawing/2010/main">
                <a:solidFill>
                  <a:srgbClr val="FFFFFF"/>
                </a:solidFill>
              </a14:hiddenFill>
            </a:ext>
          </a:extLst>
        </p:spPr>
      </p:pic>
      <p:sp>
        <p:nvSpPr>
          <p:cNvPr id="11" name="Oval Callout 10"/>
          <p:cNvSpPr/>
          <p:nvPr/>
        </p:nvSpPr>
        <p:spPr>
          <a:xfrm>
            <a:off x="2743200" y="1090863"/>
            <a:ext cx="6400799" cy="1235242"/>
          </a:xfrm>
          <a:prstGeom prst="wedgeEllipseCallout">
            <a:avLst>
              <a:gd name="adj1" fmla="val -59990"/>
              <a:gd name="adj2" fmla="val 98011"/>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Despite that idiot in marketing selling defective dogs, we need a new warehouse in the East region.  Which zip code should we build it in to support a strong workforce?  </a:t>
            </a:r>
          </a:p>
        </p:txBody>
      </p:sp>
      <p:sp>
        <p:nvSpPr>
          <p:cNvPr id="12" name="TextBox 11">
            <a:extLst>
              <a:ext uri="{FF2B5EF4-FFF2-40B4-BE49-F238E27FC236}">
                <a16:creationId xmlns:a16="http://schemas.microsoft.com/office/drawing/2014/main" id="{5AC494B1-E5FB-C146-A0ED-A9EE0A49CDA2}"/>
              </a:ext>
            </a:extLst>
          </p:cNvPr>
          <p:cNvSpPr txBox="1"/>
          <p:nvPr/>
        </p:nvSpPr>
        <p:spPr>
          <a:xfrm>
            <a:off x="204717" y="4892124"/>
            <a:ext cx="8775510" cy="1200329"/>
          </a:xfrm>
          <a:prstGeom prst="rect">
            <a:avLst/>
          </a:prstGeom>
          <a:solidFill>
            <a:schemeClr val="bg2"/>
          </a:solidFill>
        </p:spPr>
        <p:txBody>
          <a:bodyPr wrap="square" rtlCol="0">
            <a:spAutoFit/>
          </a:bodyPr>
          <a:lstStyle/>
          <a:p>
            <a:r>
              <a:rPr lang="en-US" dirty="0"/>
              <a:t>Is this a biz analytics, intel or data mining problem?</a:t>
            </a:r>
          </a:p>
          <a:p>
            <a:r>
              <a:rPr lang="en-US" dirty="0"/>
              <a:t>What is the current state?</a:t>
            </a:r>
          </a:p>
          <a:p>
            <a:r>
              <a:rPr lang="en-US" dirty="0"/>
              <a:t>What are the possible outcomes of the business scenario?  </a:t>
            </a:r>
          </a:p>
          <a:p>
            <a:r>
              <a:rPr lang="en-US" dirty="0"/>
              <a:t>How will the outcome of the data mining project be used?</a:t>
            </a:r>
          </a:p>
        </p:txBody>
      </p:sp>
      <p:sp>
        <p:nvSpPr>
          <p:cNvPr id="10" name="Footer Placeholder 4">
            <a:extLst>
              <a:ext uri="{FF2B5EF4-FFF2-40B4-BE49-F238E27FC236}">
                <a16:creationId xmlns:a16="http://schemas.microsoft.com/office/drawing/2014/main" id="{776073CB-073A-7947-BB45-D772EF006CE5}"/>
              </a:ext>
            </a:extLst>
          </p:cNvPr>
          <p:cNvSpPr>
            <a:spLocks noGrp="1"/>
          </p:cNvSpPr>
          <p:nvPr>
            <p:ph type="ftr" sz="quarter" idx="3"/>
          </p:nvPr>
        </p:nvSpPr>
        <p:spPr>
          <a:xfrm>
            <a:off x="3028950" y="6356351"/>
            <a:ext cx="3086100" cy="365125"/>
          </a:xfrm>
        </p:spPr>
        <p:txBody>
          <a:bodyPr/>
          <a:lstStyle/>
          <a:p>
            <a:r>
              <a:rPr lang="en-US" dirty="0"/>
              <a:t>Kwartler CSCI E-96</a:t>
            </a:r>
          </a:p>
        </p:txBody>
      </p:sp>
    </p:spTree>
    <p:extLst>
      <p:ext uri="{BB962C8B-B14F-4D97-AF65-F5344CB8AC3E}">
        <p14:creationId xmlns:p14="http://schemas.microsoft.com/office/powerpoint/2010/main" val="23228752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9/5/22</a:t>
            </a:fld>
            <a:endParaRPr lang="en-US"/>
          </a:p>
        </p:txBody>
      </p:sp>
      <p:sp>
        <p:nvSpPr>
          <p:cNvPr id="4" name="Slide Number Placeholder 3"/>
          <p:cNvSpPr>
            <a:spLocks noGrp="1"/>
          </p:cNvSpPr>
          <p:nvPr>
            <p:ph type="sldNum" sz="quarter" idx="12"/>
          </p:nvPr>
        </p:nvSpPr>
        <p:spPr/>
        <p:txBody>
          <a:bodyPr/>
          <a:lstStyle/>
          <a:p>
            <a:fld id="{37290FF7-652B-4475-AEAB-8B1A5D23AE09}" type="slidenum">
              <a:rPr lang="en-US" smtClean="0"/>
              <a:t>17</a:t>
            </a:fld>
            <a:endParaRPr lang="en-US"/>
          </a:p>
        </p:txBody>
      </p:sp>
      <p:pic>
        <p:nvPicPr>
          <p:cNvPr id="1026" name="Picture 2" descr="Image result for businessman stock photo"/>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818185" y="1938460"/>
            <a:ext cx="4572000" cy="2571750"/>
          </a:xfrm>
          <a:prstGeom prst="rect">
            <a:avLst/>
          </a:prstGeom>
          <a:noFill/>
          <a:extLst>
            <a:ext uri="{909E8E84-426E-40DD-AFC4-6F175D3DCCD1}">
              <a14:hiddenFill xmlns:a14="http://schemas.microsoft.com/office/drawing/2010/main">
                <a:solidFill>
                  <a:srgbClr val="FFFFFF"/>
                </a:solidFill>
              </a14:hiddenFill>
            </a:ext>
          </a:extLst>
        </p:spPr>
      </p:pic>
      <p:pic>
        <p:nvPicPr>
          <p:cNvPr id="7" name="3902092_MotionElements_successful-black-businessman_preview">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998263" y="1191352"/>
            <a:ext cx="5147475" cy="3912576"/>
          </a:xfrm>
          <a:prstGeom prst="rect">
            <a:avLst/>
          </a:prstGeom>
        </p:spPr>
      </p:pic>
      <p:sp>
        <p:nvSpPr>
          <p:cNvPr id="9" name="Rectangle 8"/>
          <p:cNvSpPr/>
          <p:nvPr/>
        </p:nvSpPr>
        <p:spPr>
          <a:xfrm>
            <a:off x="4185138" y="5936958"/>
            <a:ext cx="5363308" cy="415498"/>
          </a:xfrm>
          <a:prstGeom prst="rect">
            <a:avLst/>
          </a:prstGeom>
        </p:spPr>
        <p:txBody>
          <a:bodyPr wrap="square">
            <a:spAutoFit/>
          </a:bodyPr>
          <a:lstStyle/>
          <a:p>
            <a:r>
              <a:rPr lang="en-US" sz="1050" dirty="0">
                <a:hlinkClick r:id="rId6"/>
              </a:rPr>
              <a:t>https://www.motionelements.com/stock-video-3902092-successful-black-businessman</a:t>
            </a:r>
            <a:endParaRPr lang="en-US" sz="1050" dirty="0"/>
          </a:p>
          <a:p>
            <a:endParaRPr lang="en-US" sz="1050" dirty="0"/>
          </a:p>
        </p:txBody>
      </p:sp>
      <p:sp>
        <p:nvSpPr>
          <p:cNvPr id="11" name="Title 2"/>
          <p:cNvSpPr>
            <a:spLocks noGrp="1"/>
          </p:cNvSpPr>
          <p:nvPr>
            <p:ph type="title"/>
          </p:nvPr>
        </p:nvSpPr>
        <p:spPr>
          <a:xfrm>
            <a:off x="628650" y="365126"/>
            <a:ext cx="7886700" cy="591477"/>
          </a:xfrm>
        </p:spPr>
        <p:txBody>
          <a:bodyPr/>
          <a:lstStyle/>
          <a:p>
            <a:r>
              <a:rPr lang="en-US" dirty="0"/>
              <a:t>Let’s call Dale to tell him what </a:t>
            </a:r>
            <a:r>
              <a:rPr lang="en-US"/>
              <a:t>we learned.</a:t>
            </a:r>
            <a:endParaRPr lang="en-US" dirty="0"/>
          </a:p>
        </p:txBody>
      </p:sp>
      <p:sp>
        <p:nvSpPr>
          <p:cNvPr id="10" name="Footer Placeholder 4">
            <a:extLst>
              <a:ext uri="{FF2B5EF4-FFF2-40B4-BE49-F238E27FC236}">
                <a16:creationId xmlns:a16="http://schemas.microsoft.com/office/drawing/2014/main" id="{A0A8E06E-BBA9-C74A-B7E1-2F1C2C2DAE09}"/>
              </a:ext>
            </a:extLst>
          </p:cNvPr>
          <p:cNvSpPr>
            <a:spLocks noGrp="1"/>
          </p:cNvSpPr>
          <p:nvPr>
            <p:ph type="ftr" sz="quarter" idx="3"/>
          </p:nvPr>
        </p:nvSpPr>
        <p:spPr>
          <a:xfrm>
            <a:off x="3028950" y="6356351"/>
            <a:ext cx="3086100" cy="365125"/>
          </a:xfrm>
        </p:spPr>
        <p:txBody>
          <a:bodyPr/>
          <a:lstStyle/>
          <a:p>
            <a:r>
              <a:rPr lang="en-US" dirty="0"/>
              <a:t>Kwartler CSCI E-96</a:t>
            </a:r>
          </a:p>
        </p:txBody>
      </p:sp>
    </p:spTree>
    <p:extLst>
      <p:ext uri="{BB962C8B-B14F-4D97-AF65-F5344CB8AC3E}">
        <p14:creationId xmlns:p14="http://schemas.microsoft.com/office/powerpoint/2010/main" val="68792887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7"/>
                                        </p:tgtEl>
                                      </p:cBhvr>
                                    </p:cmd>
                                  </p:childTnLst>
                                </p:cTn>
                              </p:par>
                            </p:childTnLst>
                          </p:cTn>
                        </p:par>
                      </p:childTnLst>
                    </p:cTn>
                  </p:par>
                </p:childTnLst>
              </p:cTn>
              <p:nextCondLst>
                <p:cond evt="onClick" delay="0">
                  <p:tgtEl>
                    <p:spTgt spid="7"/>
                  </p:tgtEl>
                </p:cond>
              </p:nextCondLst>
            </p:seq>
            <p:video>
              <p:cMediaNode vol="80000">
                <p:cTn id="7" fill="hold" display="0">
                  <p:stCondLst>
                    <p:cond delay="indefinite"/>
                  </p:stCondLst>
                </p:cTn>
                <p:tgtEl>
                  <p:spTgt spid="7"/>
                </p:tgtEl>
              </p:cMediaNode>
            </p:vide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9/5/22</a:t>
            </a:fld>
            <a:endParaRPr lang="en-US"/>
          </a:p>
        </p:txBody>
      </p:sp>
      <p:sp>
        <p:nvSpPr>
          <p:cNvPr id="3" name="Title 2"/>
          <p:cNvSpPr>
            <a:spLocks noGrp="1"/>
          </p:cNvSpPr>
          <p:nvPr>
            <p:ph type="title"/>
          </p:nvPr>
        </p:nvSpPr>
        <p:spPr/>
        <p:txBody>
          <a:bodyPr/>
          <a:lstStyle/>
          <a:p>
            <a:r>
              <a:rPr lang="en-US" dirty="0"/>
              <a:t>Types of Problems</a:t>
            </a:r>
          </a:p>
        </p:txBody>
      </p:sp>
      <p:sp>
        <p:nvSpPr>
          <p:cNvPr id="4" name="Slide Number Placeholder 3"/>
          <p:cNvSpPr>
            <a:spLocks noGrp="1"/>
          </p:cNvSpPr>
          <p:nvPr>
            <p:ph type="sldNum" sz="quarter" idx="12"/>
          </p:nvPr>
        </p:nvSpPr>
        <p:spPr/>
        <p:txBody>
          <a:bodyPr/>
          <a:lstStyle/>
          <a:p>
            <a:fld id="{37290FF7-652B-4475-AEAB-8B1A5D23AE09}" type="slidenum">
              <a:rPr lang="en-US" smtClean="0"/>
              <a:t>18</a:t>
            </a:fld>
            <a:endParaRPr lang="en-US"/>
          </a:p>
        </p:txBody>
      </p:sp>
      <p:sp>
        <p:nvSpPr>
          <p:cNvPr id="8" name="TextBox 7"/>
          <p:cNvSpPr txBox="1"/>
          <p:nvPr/>
        </p:nvSpPr>
        <p:spPr>
          <a:xfrm>
            <a:off x="504967" y="1883391"/>
            <a:ext cx="3358612" cy="3693319"/>
          </a:xfrm>
          <a:prstGeom prst="rect">
            <a:avLst/>
          </a:prstGeom>
          <a:noFill/>
        </p:spPr>
        <p:txBody>
          <a:bodyPr wrap="none" rtlCol="0">
            <a:spAutoFit/>
          </a:bodyPr>
          <a:lstStyle>
            <a:defPPr>
              <a:defRPr lang="en-US"/>
            </a:defPPr>
            <a:lvl1pPr marL="285750" indent="-285750">
              <a:buFont typeface="Arial" panose="020B0604020202020204" pitchFamily="34" charset="0"/>
              <a:buChar char="•"/>
            </a:lvl1pPr>
            <a:lvl2pPr marL="742950" lvl="1" indent="-285750">
              <a:buFont typeface="Arial" panose="020B0604020202020204" pitchFamily="34" charset="0"/>
              <a:buChar char="•"/>
            </a:lvl2pPr>
            <a:lvl3pPr marL="1200150" lvl="2" indent="-285750">
              <a:buFont typeface="Arial" panose="020B0604020202020204" pitchFamily="34" charset="0"/>
              <a:buChar char="•"/>
            </a:lvl3pPr>
            <a:lvl4pPr marL="1657350" lvl="3" indent="-285750">
              <a:buFont typeface="Arial" panose="020B0604020202020204" pitchFamily="34" charset="0"/>
              <a:buChar char="•"/>
            </a:lvl4pPr>
            <a:lvl5pPr marL="2114550" lvl="4" indent="-285750">
              <a:buFont typeface="Arial" panose="020B0604020202020204" pitchFamily="34" charset="0"/>
              <a:buChar char="•"/>
            </a:lvl5pPr>
          </a:lstStyle>
          <a:p>
            <a:r>
              <a:rPr lang="en-US" dirty="0"/>
              <a:t>Retrospective</a:t>
            </a:r>
          </a:p>
          <a:p>
            <a:r>
              <a:rPr lang="en-US" dirty="0"/>
              <a:t>Descriptive</a:t>
            </a:r>
          </a:p>
          <a:p>
            <a:r>
              <a:rPr lang="en-US" dirty="0"/>
              <a:t>Data Science</a:t>
            </a:r>
          </a:p>
          <a:p>
            <a:pPr lvl="1"/>
            <a:r>
              <a:rPr lang="en-US" dirty="0"/>
              <a:t>Predictive</a:t>
            </a:r>
          </a:p>
          <a:p>
            <a:pPr lvl="2"/>
            <a:r>
              <a:rPr lang="en-US" dirty="0"/>
              <a:t>Supervised Learning</a:t>
            </a:r>
          </a:p>
          <a:p>
            <a:pPr lvl="3"/>
            <a:r>
              <a:rPr lang="en-US" dirty="0"/>
              <a:t>Classification</a:t>
            </a:r>
          </a:p>
          <a:p>
            <a:pPr lvl="4"/>
            <a:r>
              <a:rPr lang="en-US" dirty="0"/>
              <a:t>Binary</a:t>
            </a:r>
          </a:p>
          <a:p>
            <a:pPr lvl="4"/>
            <a:r>
              <a:rPr lang="en-US" dirty="0"/>
              <a:t>Multi-Class</a:t>
            </a:r>
          </a:p>
          <a:p>
            <a:pPr lvl="3"/>
            <a:r>
              <a:rPr lang="en-US" dirty="0"/>
              <a:t>Continuous</a:t>
            </a:r>
          </a:p>
          <a:p>
            <a:pPr lvl="1"/>
            <a:r>
              <a:rPr lang="en-US" dirty="0"/>
              <a:t>Forecasting</a:t>
            </a:r>
          </a:p>
          <a:p>
            <a:pPr lvl="1"/>
            <a:r>
              <a:rPr lang="en-US" dirty="0"/>
              <a:t>Unsupervised Learning</a:t>
            </a:r>
          </a:p>
          <a:p>
            <a:pPr lvl="1"/>
            <a:r>
              <a:rPr lang="en-US" dirty="0"/>
              <a:t>Associative System</a:t>
            </a:r>
          </a:p>
          <a:p>
            <a:endParaRPr lang="en-US" dirty="0"/>
          </a:p>
        </p:txBody>
      </p:sp>
      <p:cxnSp>
        <p:nvCxnSpPr>
          <p:cNvPr id="7" name="Straight Connector 6"/>
          <p:cNvCxnSpPr/>
          <p:nvPr/>
        </p:nvCxnSpPr>
        <p:spPr>
          <a:xfrm>
            <a:off x="4143375" y="1514474"/>
            <a:ext cx="0" cy="41148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 name="Footer Placeholder 4">
            <a:extLst>
              <a:ext uri="{FF2B5EF4-FFF2-40B4-BE49-F238E27FC236}">
                <a16:creationId xmlns:a16="http://schemas.microsoft.com/office/drawing/2014/main" id="{C1C49E29-3EC5-F742-AF3A-6209CEA4DCA7}"/>
              </a:ext>
            </a:extLst>
          </p:cNvPr>
          <p:cNvSpPr>
            <a:spLocks noGrp="1"/>
          </p:cNvSpPr>
          <p:nvPr>
            <p:ph type="ftr" sz="quarter" idx="3"/>
          </p:nvPr>
        </p:nvSpPr>
        <p:spPr>
          <a:xfrm>
            <a:off x="3028950" y="6356351"/>
            <a:ext cx="3086100" cy="365125"/>
          </a:xfrm>
        </p:spPr>
        <p:txBody>
          <a:bodyPr/>
          <a:lstStyle/>
          <a:p>
            <a:r>
              <a:rPr lang="en-US" dirty="0"/>
              <a:t>Kwartler CSCI E-96</a:t>
            </a:r>
          </a:p>
        </p:txBody>
      </p:sp>
    </p:spTree>
    <p:extLst>
      <p:ext uri="{BB962C8B-B14F-4D97-AF65-F5344CB8AC3E}">
        <p14:creationId xmlns:p14="http://schemas.microsoft.com/office/powerpoint/2010/main" val="3944830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9/5/22</a:t>
            </a:fld>
            <a:endParaRPr lang="en-US"/>
          </a:p>
        </p:txBody>
      </p:sp>
      <p:sp>
        <p:nvSpPr>
          <p:cNvPr id="3" name="Title 2"/>
          <p:cNvSpPr>
            <a:spLocks noGrp="1"/>
          </p:cNvSpPr>
          <p:nvPr>
            <p:ph type="title"/>
          </p:nvPr>
        </p:nvSpPr>
        <p:spPr/>
        <p:txBody>
          <a:bodyPr/>
          <a:lstStyle/>
          <a:p>
            <a:r>
              <a:rPr lang="en-US" dirty="0"/>
              <a:t>Types of Problems</a:t>
            </a:r>
          </a:p>
        </p:txBody>
      </p:sp>
      <p:sp>
        <p:nvSpPr>
          <p:cNvPr id="4" name="Slide Number Placeholder 3"/>
          <p:cNvSpPr>
            <a:spLocks noGrp="1"/>
          </p:cNvSpPr>
          <p:nvPr>
            <p:ph type="sldNum" sz="quarter" idx="12"/>
          </p:nvPr>
        </p:nvSpPr>
        <p:spPr/>
        <p:txBody>
          <a:bodyPr/>
          <a:lstStyle/>
          <a:p>
            <a:fld id="{37290FF7-652B-4475-AEAB-8B1A5D23AE09}" type="slidenum">
              <a:rPr lang="en-US" smtClean="0"/>
              <a:t>19</a:t>
            </a:fld>
            <a:endParaRPr lang="en-US"/>
          </a:p>
        </p:txBody>
      </p:sp>
      <p:sp>
        <p:nvSpPr>
          <p:cNvPr id="7" name="Rectangle 6"/>
          <p:cNvSpPr/>
          <p:nvPr/>
        </p:nvSpPr>
        <p:spPr>
          <a:xfrm>
            <a:off x="4640239" y="1801504"/>
            <a:ext cx="3794077" cy="34528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How did we do last quarter?</a:t>
            </a:r>
          </a:p>
          <a:p>
            <a:pPr algn="ctr"/>
            <a:r>
              <a:rPr lang="en-US" sz="1400" i="1" dirty="0"/>
              <a:t>Usually point in time and standalone information not summary.</a:t>
            </a:r>
          </a:p>
        </p:txBody>
      </p:sp>
      <p:sp>
        <p:nvSpPr>
          <p:cNvPr id="9" name="TextBox 8"/>
          <p:cNvSpPr txBox="1"/>
          <p:nvPr/>
        </p:nvSpPr>
        <p:spPr>
          <a:xfrm>
            <a:off x="504967" y="1883391"/>
            <a:ext cx="3358612" cy="3693319"/>
          </a:xfrm>
          <a:prstGeom prst="rect">
            <a:avLst/>
          </a:prstGeom>
          <a:noFill/>
        </p:spPr>
        <p:txBody>
          <a:bodyPr wrap="none" rtlCol="0">
            <a:spAutoFit/>
          </a:bodyPr>
          <a:lstStyle/>
          <a:p>
            <a:pPr marL="285750" indent="-285750">
              <a:buFont typeface="Arial" panose="020B0604020202020204" pitchFamily="34" charset="0"/>
              <a:buChar char="•"/>
            </a:pPr>
            <a:r>
              <a:rPr lang="en-US" b="1" dirty="0">
                <a:solidFill>
                  <a:schemeClr val="accent6"/>
                </a:solidFill>
              </a:rPr>
              <a:t>Retrospective</a:t>
            </a:r>
          </a:p>
          <a:p>
            <a:pPr marL="285750" indent="-285750">
              <a:buFont typeface="Arial" panose="020B0604020202020204" pitchFamily="34" charset="0"/>
              <a:buChar char="•"/>
            </a:pPr>
            <a:r>
              <a:rPr lang="en-US" dirty="0"/>
              <a:t>Descriptive</a:t>
            </a:r>
          </a:p>
          <a:p>
            <a:pPr marL="285750" indent="-285750">
              <a:buFont typeface="Arial" panose="020B0604020202020204" pitchFamily="34" charset="0"/>
              <a:buChar char="•"/>
            </a:pPr>
            <a:r>
              <a:rPr lang="en-US" dirty="0"/>
              <a:t>Data Science</a:t>
            </a:r>
          </a:p>
          <a:p>
            <a:pPr marL="742950" lvl="1" indent="-285750">
              <a:buFont typeface="Arial" panose="020B0604020202020204" pitchFamily="34" charset="0"/>
              <a:buChar char="•"/>
            </a:pPr>
            <a:r>
              <a:rPr lang="en-US" dirty="0"/>
              <a:t>Predictive</a:t>
            </a:r>
          </a:p>
          <a:p>
            <a:pPr marL="1200150" lvl="2" indent="-285750">
              <a:buFont typeface="Arial" panose="020B0604020202020204" pitchFamily="34" charset="0"/>
              <a:buChar char="•"/>
            </a:pPr>
            <a:r>
              <a:rPr lang="en-US" dirty="0"/>
              <a:t>Supervised Learning</a:t>
            </a:r>
          </a:p>
          <a:p>
            <a:pPr marL="1657350" lvl="3" indent="-285750">
              <a:buFont typeface="Arial" panose="020B0604020202020204" pitchFamily="34" charset="0"/>
              <a:buChar char="•"/>
            </a:pPr>
            <a:r>
              <a:rPr lang="en-US" dirty="0"/>
              <a:t>Classification</a:t>
            </a:r>
          </a:p>
          <a:p>
            <a:pPr marL="2114550" lvl="4" indent="-285750">
              <a:buFont typeface="Arial" panose="020B0604020202020204" pitchFamily="34" charset="0"/>
              <a:buChar char="•"/>
            </a:pPr>
            <a:r>
              <a:rPr lang="en-US" dirty="0"/>
              <a:t>Binary</a:t>
            </a:r>
          </a:p>
          <a:p>
            <a:pPr marL="2114550" lvl="4" indent="-285750">
              <a:buFont typeface="Arial" panose="020B0604020202020204" pitchFamily="34" charset="0"/>
              <a:buChar char="•"/>
            </a:pPr>
            <a:r>
              <a:rPr lang="en-US" dirty="0"/>
              <a:t>Multi-Class</a:t>
            </a:r>
          </a:p>
          <a:p>
            <a:pPr marL="1657350" lvl="3" indent="-285750">
              <a:buFont typeface="Arial" panose="020B0604020202020204" pitchFamily="34" charset="0"/>
              <a:buChar char="•"/>
            </a:pPr>
            <a:r>
              <a:rPr lang="en-US" dirty="0"/>
              <a:t>Continuous</a:t>
            </a:r>
          </a:p>
          <a:p>
            <a:pPr marL="742950" lvl="1" indent="-285750">
              <a:buFont typeface="Arial" panose="020B0604020202020204" pitchFamily="34" charset="0"/>
              <a:buChar char="•"/>
            </a:pPr>
            <a:r>
              <a:rPr lang="en-US" dirty="0"/>
              <a:t>Forecasting</a:t>
            </a:r>
          </a:p>
          <a:p>
            <a:pPr marL="742950" lvl="2" indent="-285750">
              <a:buFont typeface="Arial" panose="020B0604020202020204" pitchFamily="34" charset="0"/>
              <a:buChar char="•"/>
            </a:pPr>
            <a:r>
              <a:rPr lang="en-US" dirty="0"/>
              <a:t>Unsupervised Learning</a:t>
            </a:r>
          </a:p>
          <a:p>
            <a:pPr marL="742950" lvl="1" indent="-285750">
              <a:buFont typeface="Arial" panose="020B0604020202020204" pitchFamily="34" charset="0"/>
              <a:buChar char="•"/>
            </a:pPr>
            <a:r>
              <a:rPr lang="en-US" dirty="0"/>
              <a:t>Associative System</a:t>
            </a:r>
          </a:p>
          <a:p>
            <a:pPr marL="285750" indent="-285750">
              <a:buFont typeface="Arial" panose="020B0604020202020204" pitchFamily="34" charset="0"/>
              <a:buChar char="•"/>
            </a:pPr>
            <a:endParaRPr lang="en-US" dirty="0"/>
          </a:p>
        </p:txBody>
      </p:sp>
      <p:cxnSp>
        <p:nvCxnSpPr>
          <p:cNvPr id="8" name="Straight Connector 7"/>
          <p:cNvCxnSpPr/>
          <p:nvPr/>
        </p:nvCxnSpPr>
        <p:spPr>
          <a:xfrm>
            <a:off x="4143375" y="1514474"/>
            <a:ext cx="0" cy="41148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0" name="Footer Placeholder 4">
            <a:extLst>
              <a:ext uri="{FF2B5EF4-FFF2-40B4-BE49-F238E27FC236}">
                <a16:creationId xmlns:a16="http://schemas.microsoft.com/office/drawing/2014/main" id="{F5A11413-1A3A-E54B-9CB7-B4EC85453713}"/>
              </a:ext>
            </a:extLst>
          </p:cNvPr>
          <p:cNvSpPr>
            <a:spLocks noGrp="1"/>
          </p:cNvSpPr>
          <p:nvPr>
            <p:ph type="ftr" sz="quarter" idx="3"/>
          </p:nvPr>
        </p:nvSpPr>
        <p:spPr>
          <a:xfrm>
            <a:off x="3028950" y="6356351"/>
            <a:ext cx="3086100" cy="365125"/>
          </a:xfrm>
        </p:spPr>
        <p:txBody>
          <a:bodyPr/>
          <a:lstStyle/>
          <a:p>
            <a:r>
              <a:rPr lang="en-US" dirty="0"/>
              <a:t>Kwartler CSCI E-96</a:t>
            </a:r>
          </a:p>
        </p:txBody>
      </p:sp>
    </p:spTree>
    <p:extLst>
      <p:ext uri="{BB962C8B-B14F-4D97-AF65-F5344CB8AC3E}">
        <p14:creationId xmlns:p14="http://schemas.microsoft.com/office/powerpoint/2010/main" val="39067249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097980836"/>
              </p:ext>
            </p:extLst>
          </p:nvPr>
        </p:nvGraphicFramePr>
        <p:xfrm>
          <a:off x="614363" y="1111250"/>
          <a:ext cx="7915275" cy="2377440"/>
        </p:xfrm>
        <a:graphic>
          <a:graphicData uri="http://schemas.openxmlformats.org/drawingml/2006/table">
            <a:tbl>
              <a:tblPr firstRow="1" bandRow="1">
                <a:tableStyleId>{F5AB1C69-6EDB-4FF4-983F-18BD219EF322}</a:tableStyleId>
              </a:tblPr>
              <a:tblGrid>
                <a:gridCol w="1242805">
                  <a:extLst>
                    <a:ext uri="{9D8B030D-6E8A-4147-A177-3AD203B41FA5}">
                      <a16:colId xmlns:a16="http://schemas.microsoft.com/office/drawing/2014/main" val="20000"/>
                    </a:ext>
                  </a:extLst>
                </a:gridCol>
                <a:gridCol w="861296">
                  <a:extLst>
                    <a:ext uri="{9D8B030D-6E8A-4147-A177-3AD203B41FA5}">
                      <a16:colId xmlns:a16="http://schemas.microsoft.com/office/drawing/2014/main" val="20001"/>
                    </a:ext>
                  </a:extLst>
                </a:gridCol>
                <a:gridCol w="5811174">
                  <a:extLst>
                    <a:ext uri="{9D8B030D-6E8A-4147-A177-3AD203B41FA5}">
                      <a16:colId xmlns:a16="http://schemas.microsoft.com/office/drawing/2014/main" val="20002"/>
                    </a:ext>
                  </a:extLst>
                </a:gridCol>
              </a:tblGrid>
              <a:tr h="370840">
                <a:tc>
                  <a:txBody>
                    <a:bodyPr/>
                    <a:lstStyle/>
                    <a:p>
                      <a:pPr algn="ctr"/>
                      <a:r>
                        <a:rPr lang="en-US" sz="2000" dirty="0"/>
                        <a:t>Start</a:t>
                      </a:r>
                    </a:p>
                  </a:txBody>
                  <a:tcPr/>
                </a:tc>
                <a:tc>
                  <a:txBody>
                    <a:bodyPr/>
                    <a:lstStyle/>
                    <a:p>
                      <a:pPr algn="ctr"/>
                      <a:r>
                        <a:rPr lang="en-US" sz="2000" dirty="0"/>
                        <a:t>End</a:t>
                      </a:r>
                    </a:p>
                  </a:txBody>
                  <a:tcPr/>
                </a:tc>
                <a:tc>
                  <a:txBody>
                    <a:bodyPr/>
                    <a:lstStyle/>
                    <a:p>
                      <a:r>
                        <a:rPr lang="en-US" sz="2000" dirty="0"/>
                        <a:t>Item</a:t>
                      </a:r>
                    </a:p>
                  </a:txBody>
                  <a:tcPr/>
                </a:tc>
                <a:extLst>
                  <a:ext uri="{0D108BD9-81ED-4DB2-BD59-A6C34878D82A}">
                    <a16:rowId xmlns:a16="http://schemas.microsoft.com/office/drawing/2014/main" val="10000"/>
                  </a:ext>
                </a:extLst>
              </a:tr>
              <a:tr h="370840">
                <a:tc>
                  <a:txBody>
                    <a:bodyPr/>
                    <a:lstStyle/>
                    <a:p>
                      <a:pPr algn="ctr"/>
                      <a:endParaRPr lang="en-US" sz="2000" kern="1200" baseline="0" dirty="0">
                        <a:solidFill>
                          <a:schemeClr val="dk1"/>
                        </a:solidFill>
                        <a:latin typeface="+mn-lt"/>
                        <a:ea typeface="+mn-ea"/>
                        <a:cs typeface="+mn-cs"/>
                      </a:endParaRPr>
                    </a:p>
                  </a:txBody>
                  <a:tcPr/>
                </a:tc>
                <a:tc>
                  <a:txBody>
                    <a:bodyPr/>
                    <a:lstStyle/>
                    <a:p>
                      <a:pPr algn="ctr"/>
                      <a:endParaRPr lang="en-US" sz="2000" kern="1200" baseline="0" dirty="0">
                        <a:solidFill>
                          <a:schemeClr val="dk1"/>
                        </a:solidFill>
                        <a:latin typeface="+mn-lt"/>
                        <a:ea typeface="+mn-ea"/>
                        <a:cs typeface="+mn-cs"/>
                      </a:endParaRP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2000" kern="1200" baseline="0" dirty="0">
                          <a:solidFill>
                            <a:schemeClr val="dk1"/>
                          </a:solidFill>
                          <a:latin typeface="+mn-lt"/>
                          <a:ea typeface="+mn-ea"/>
                          <a:cs typeface="+mn-cs"/>
                        </a:rPr>
                        <a:t>Core Concepts in Data Mining</a:t>
                      </a:r>
                    </a:p>
                  </a:txBody>
                  <a:tcPr/>
                </a:tc>
                <a:extLst>
                  <a:ext uri="{0D108BD9-81ED-4DB2-BD59-A6C34878D82A}">
                    <a16:rowId xmlns:a16="http://schemas.microsoft.com/office/drawing/2014/main" val="10001"/>
                  </a:ext>
                </a:extLst>
              </a:tr>
              <a:tr h="370840">
                <a:tc>
                  <a:txBody>
                    <a:bodyPr/>
                    <a:lstStyle/>
                    <a:p>
                      <a:pPr algn="ctr"/>
                      <a:endParaRPr lang="en-US" sz="2000" kern="1200" baseline="0" dirty="0">
                        <a:solidFill>
                          <a:schemeClr val="dk1"/>
                        </a:solidFill>
                        <a:latin typeface="+mn-lt"/>
                        <a:ea typeface="+mn-ea"/>
                        <a:cs typeface="+mn-cs"/>
                      </a:endParaRPr>
                    </a:p>
                  </a:txBody>
                  <a:tcPr/>
                </a:tc>
                <a:tc>
                  <a:txBody>
                    <a:bodyPr/>
                    <a:lstStyle/>
                    <a:p>
                      <a:pPr algn="ctr"/>
                      <a:endParaRPr lang="en-US" sz="2000" kern="1200" baseline="0" dirty="0">
                        <a:solidFill>
                          <a:schemeClr val="dk1"/>
                        </a:solidFill>
                        <a:latin typeface="+mn-lt"/>
                        <a:ea typeface="+mn-ea"/>
                        <a:cs typeface="+mn-cs"/>
                      </a:endParaRPr>
                    </a:p>
                  </a:txBody>
                  <a:tcPr/>
                </a:tc>
                <a:tc>
                  <a:txBody>
                    <a:bodyPr/>
                    <a:lstStyle/>
                    <a:p>
                      <a:r>
                        <a:rPr lang="en-US" sz="2000" kern="1200" baseline="0" dirty="0">
                          <a:solidFill>
                            <a:schemeClr val="dk1"/>
                          </a:solidFill>
                          <a:latin typeface="+mn-lt"/>
                          <a:ea typeface="+mn-ea"/>
                          <a:cs typeface="+mn-cs"/>
                        </a:rPr>
                        <a:t>Break</a:t>
                      </a:r>
                    </a:p>
                  </a:txBody>
                  <a:tcPr/>
                </a:tc>
                <a:extLst>
                  <a:ext uri="{0D108BD9-81ED-4DB2-BD59-A6C34878D82A}">
                    <a16:rowId xmlns:a16="http://schemas.microsoft.com/office/drawing/2014/main" val="10002"/>
                  </a:ext>
                </a:extLst>
              </a:tr>
              <a:tr h="370840">
                <a:tc>
                  <a:txBody>
                    <a:bodyPr/>
                    <a:lstStyle/>
                    <a:p>
                      <a:pPr algn="ctr"/>
                      <a:endParaRPr lang="en-US" sz="2000" kern="1200" baseline="0" dirty="0">
                        <a:solidFill>
                          <a:schemeClr val="dk1"/>
                        </a:solidFill>
                        <a:latin typeface="+mn-lt"/>
                        <a:ea typeface="+mn-ea"/>
                        <a:cs typeface="+mn-cs"/>
                      </a:endParaRPr>
                    </a:p>
                  </a:txBody>
                  <a:tcPr/>
                </a:tc>
                <a:tc>
                  <a:txBody>
                    <a:bodyPr/>
                    <a:lstStyle/>
                    <a:p>
                      <a:pPr algn="ctr"/>
                      <a:endParaRPr lang="en-US" sz="2000" kern="1200" baseline="0" dirty="0">
                        <a:solidFill>
                          <a:schemeClr val="dk1"/>
                        </a:solidFill>
                        <a:latin typeface="+mn-lt"/>
                        <a:ea typeface="+mn-ea"/>
                        <a:cs typeface="+mn-cs"/>
                      </a:endParaRPr>
                    </a:p>
                  </a:txBody>
                  <a:tcPr/>
                </a:tc>
                <a:tc>
                  <a:txBody>
                    <a:bodyPr/>
                    <a:lstStyle/>
                    <a:p>
                      <a:r>
                        <a:rPr lang="en-US" sz="2000" kern="1200" baseline="0" dirty="0">
                          <a:solidFill>
                            <a:schemeClr val="dk1"/>
                          </a:solidFill>
                          <a:latin typeface="+mn-lt"/>
                          <a:ea typeface="+mn-ea"/>
                          <a:cs typeface="+mn-cs"/>
                        </a:rPr>
                        <a:t>More R learning &amp; EDA</a:t>
                      </a:r>
                    </a:p>
                  </a:txBody>
                  <a:tcPr/>
                </a:tc>
                <a:extLst>
                  <a:ext uri="{0D108BD9-81ED-4DB2-BD59-A6C34878D82A}">
                    <a16:rowId xmlns:a16="http://schemas.microsoft.com/office/drawing/2014/main" val="10003"/>
                  </a:ext>
                </a:extLst>
              </a:tr>
              <a:tr h="370840">
                <a:tc>
                  <a:txBody>
                    <a:bodyPr/>
                    <a:lstStyle/>
                    <a:p>
                      <a:pPr algn="ctr"/>
                      <a:endParaRPr lang="en-US" sz="2000" kern="1200" baseline="0" dirty="0">
                        <a:solidFill>
                          <a:schemeClr val="dk1"/>
                        </a:solidFill>
                        <a:latin typeface="+mn-lt"/>
                        <a:ea typeface="+mn-ea"/>
                        <a:cs typeface="+mn-cs"/>
                      </a:endParaRPr>
                    </a:p>
                  </a:txBody>
                  <a:tcPr/>
                </a:tc>
                <a:tc>
                  <a:txBody>
                    <a:bodyPr/>
                    <a:lstStyle/>
                    <a:p>
                      <a:pPr algn="ctr"/>
                      <a:endParaRPr lang="en-US" sz="2000" kern="1200" baseline="0" dirty="0">
                        <a:solidFill>
                          <a:schemeClr val="dk1"/>
                        </a:solidFill>
                        <a:latin typeface="+mn-lt"/>
                        <a:ea typeface="+mn-ea"/>
                        <a:cs typeface="+mn-cs"/>
                      </a:endParaRPr>
                    </a:p>
                  </a:txBody>
                  <a:tcPr/>
                </a:tc>
                <a:tc>
                  <a:txBody>
                    <a:bodyPr/>
                    <a:lstStyle/>
                    <a:p>
                      <a:endParaRPr lang="en-US" sz="2000" kern="1200" baseline="0" dirty="0">
                        <a:solidFill>
                          <a:schemeClr val="dk1"/>
                        </a:solidFill>
                        <a:latin typeface="+mn-lt"/>
                        <a:ea typeface="+mn-ea"/>
                        <a:cs typeface="+mn-cs"/>
                      </a:endParaRPr>
                    </a:p>
                  </a:txBody>
                  <a:tcPr/>
                </a:tc>
                <a:extLst>
                  <a:ext uri="{0D108BD9-81ED-4DB2-BD59-A6C34878D82A}">
                    <a16:rowId xmlns:a16="http://schemas.microsoft.com/office/drawing/2014/main" val="10004"/>
                  </a:ext>
                </a:extLst>
              </a:tr>
              <a:tr h="370840">
                <a:tc>
                  <a:txBody>
                    <a:bodyPr/>
                    <a:lstStyle/>
                    <a:p>
                      <a:pPr algn="ctr"/>
                      <a:endParaRPr lang="en-US" sz="2000" kern="1200" baseline="0" dirty="0">
                        <a:solidFill>
                          <a:schemeClr val="dk1"/>
                        </a:solidFill>
                        <a:latin typeface="+mn-lt"/>
                        <a:ea typeface="+mn-ea"/>
                        <a:cs typeface="+mn-cs"/>
                      </a:endParaRPr>
                    </a:p>
                  </a:txBody>
                  <a:tcPr/>
                </a:tc>
                <a:tc>
                  <a:txBody>
                    <a:bodyPr/>
                    <a:lstStyle/>
                    <a:p>
                      <a:pPr algn="ctr"/>
                      <a:endParaRPr lang="en-US" sz="2000" kern="1200" baseline="0" dirty="0">
                        <a:solidFill>
                          <a:schemeClr val="dk1"/>
                        </a:solidFill>
                        <a:latin typeface="+mn-lt"/>
                        <a:ea typeface="+mn-ea"/>
                        <a:cs typeface="+mn-cs"/>
                      </a:endParaRPr>
                    </a:p>
                  </a:txBody>
                  <a:tcPr/>
                </a:tc>
                <a:tc>
                  <a:txBody>
                    <a:bodyPr/>
                    <a:lstStyle/>
                    <a:p>
                      <a:endParaRPr lang="en-US" sz="2000" kern="1200" baseline="0" dirty="0">
                        <a:solidFill>
                          <a:schemeClr val="dk1"/>
                        </a:solidFill>
                        <a:latin typeface="+mn-lt"/>
                        <a:ea typeface="+mn-ea"/>
                        <a:cs typeface="+mn-cs"/>
                      </a:endParaRPr>
                    </a:p>
                  </a:txBody>
                  <a:tcPr/>
                </a:tc>
                <a:extLst>
                  <a:ext uri="{0D108BD9-81ED-4DB2-BD59-A6C34878D82A}">
                    <a16:rowId xmlns:a16="http://schemas.microsoft.com/office/drawing/2014/main" val="10006"/>
                  </a:ext>
                </a:extLst>
              </a:tr>
            </a:tbl>
          </a:graphicData>
        </a:graphic>
      </p:graphicFrame>
      <p:sp>
        <p:nvSpPr>
          <p:cNvPr id="5" name="Date Placeholder 4"/>
          <p:cNvSpPr>
            <a:spLocks noGrp="1"/>
          </p:cNvSpPr>
          <p:nvPr>
            <p:ph type="dt" sz="half" idx="10"/>
          </p:nvPr>
        </p:nvSpPr>
        <p:spPr/>
        <p:txBody>
          <a:bodyPr/>
          <a:lstStyle/>
          <a:p>
            <a:fld id="{9B19E99B-5349-415A-8E56-8E989211A366}" type="datetime1">
              <a:rPr lang="en-US" smtClean="0"/>
              <a:t>9/5/22</a:t>
            </a:fld>
            <a:endParaRPr lang="en-US"/>
          </a:p>
        </p:txBody>
      </p:sp>
      <p:sp>
        <p:nvSpPr>
          <p:cNvPr id="7" name="Slide Number Placeholder 6"/>
          <p:cNvSpPr>
            <a:spLocks noGrp="1"/>
          </p:cNvSpPr>
          <p:nvPr>
            <p:ph type="sldNum" sz="quarter" idx="12"/>
          </p:nvPr>
        </p:nvSpPr>
        <p:spPr/>
        <p:txBody>
          <a:bodyPr/>
          <a:lstStyle/>
          <a:p>
            <a:fld id="{37290FF7-652B-4475-AEAB-8B1A5D23AE09}" type="slidenum">
              <a:rPr lang="en-US" smtClean="0"/>
              <a:t>2</a:t>
            </a:fld>
            <a:endParaRPr lang="en-US"/>
          </a:p>
        </p:txBody>
      </p:sp>
      <p:sp>
        <p:nvSpPr>
          <p:cNvPr id="8" name="Footer Placeholder 4">
            <a:extLst>
              <a:ext uri="{FF2B5EF4-FFF2-40B4-BE49-F238E27FC236}">
                <a16:creationId xmlns:a16="http://schemas.microsoft.com/office/drawing/2014/main" id="{D307E61A-F07C-B04B-90A0-ACC04D48B09C}"/>
              </a:ext>
            </a:extLst>
          </p:cNvPr>
          <p:cNvSpPr>
            <a:spLocks noGrp="1"/>
          </p:cNvSpPr>
          <p:nvPr>
            <p:ph type="ftr" sz="quarter" idx="3"/>
          </p:nvPr>
        </p:nvSpPr>
        <p:spPr>
          <a:xfrm>
            <a:off x="3028950" y="6356351"/>
            <a:ext cx="3086100" cy="365125"/>
          </a:xfrm>
        </p:spPr>
        <p:txBody>
          <a:bodyPr/>
          <a:lstStyle/>
          <a:p>
            <a:r>
              <a:rPr lang="en-US" dirty="0"/>
              <a:t>Kwartler CSCI E-96</a:t>
            </a:r>
          </a:p>
        </p:txBody>
      </p:sp>
    </p:spTree>
    <p:extLst>
      <p:ext uri="{BB962C8B-B14F-4D97-AF65-F5344CB8AC3E}">
        <p14:creationId xmlns:p14="http://schemas.microsoft.com/office/powerpoint/2010/main" val="5139170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9/5/22</a:t>
            </a:fld>
            <a:endParaRPr lang="en-US"/>
          </a:p>
        </p:txBody>
      </p:sp>
      <p:sp>
        <p:nvSpPr>
          <p:cNvPr id="3" name="Title 2"/>
          <p:cNvSpPr>
            <a:spLocks noGrp="1"/>
          </p:cNvSpPr>
          <p:nvPr>
            <p:ph type="title"/>
          </p:nvPr>
        </p:nvSpPr>
        <p:spPr/>
        <p:txBody>
          <a:bodyPr/>
          <a:lstStyle/>
          <a:p>
            <a:r>
              <a:rPr lang="en-US" dirty="0"/>
              <a:t>Types of Problems</a:t>
            </a:r>
          </a:p>
        </p:txBody>
      </p:sp>
      <p:sp>
        <p:nvSpPr>
          <p:cNvPr id="4" name="Slide Number Placeholder 3"/>
          <p:cNvSpPr>
            <a:spLocks noGrp="1"/>
          </p:cNvSpPr>
          <p:nvPr>
            <p:ph type="sldNum" sz="quarter" idx="12"/>
          </p:nvPr>
        </p:nvSpPr>
        <p:spPr/>
        <p:txBody>
          <a:bodyPr/>
          <a:lstStyle/>
          <a:p>
            <a:fld id="{37290FF7-652B-4475-AEAB-8B1A5D23AE09}" type="slidenum">
              <a:rPr lang="en-US" smtClean="0"/>
              <a:t>20</a:t>
            </a:fld>
            <a:endParaRPr lang="en-US"/>
          </a:p>
        </p:txBody>
      </p:sp>
      <p:sp>
        <p:nvSpPr>
          <p:cNvPr id="7" name="Rectangle 6"/>
          <p:cNvSpPr/>
          <p:nvPr/>
        </p:nvSpPr>
        <p:spPr>
          <a:xfrm>
            <a:off x="4640239" y="1801504"/>
            <a:ext cx="3794077" cy="34528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What is the average number of donuts served each morning?</a:t>
            </a:r>
          </a:p>
          <a:p>
            <a:pPr algn="ctr"/>
            <a:r>
              <a:rPr lang="en-US" sz="1400" i="1" dirty="0"/>
              <a:t>Retrospective but can be summary and/or in comparison to other data.</a:t>
            </a:r>
          </a:p>
        </p:txBody>
      </p:sp>
      <p:sp>
        <p:nvSpPr>
          <p:cNvPr id="9" name="TextBox 8"/>
          <p:cNvSpPr txBox="1"/>
          <p:nvPr/>
        </p:nvSpPr>
        <p:spPr>
          <a:xfrm>
            <a:off x="504967" y="1883391"/>
            <a:ext cx="3358612" cy="3693319"/>
          </a:xfrm>
          <a:prstGeom prst="rect">
            <a:avLst/>
          </a:prstGeom>
          <a:noFill/>
        </p:spPr>
        <p:txBody>
          <a:bodyPr wrap="none" rtlCol="0">
            <a:spAutoFit/>
          </a:bodyPr>
          <a:lstStyle/>
          <a:p>
            <a:pPr marL="285750" indent="-285750">
              <a:buFont typeface="Arial" panose="020B0604020202020204" pitchFamily="34" charset="0"/>
              <a:buChar char="•"/>
            </a:pPr>
            <a:r>
              <a:rPr lang="en-US" dirty="0"/>
              <a:t>Retrospective</a:t>
            </a:r>
          </a:p>
          <a:p>
            <a:pPr marL="285750" indent="-285750">
              <a:buFont typeface="Arial" panose="020B0604020202020204" pitchFamily="34" charset="0"/>
              <a:buChar char="•"/>
            </a:pPr>
            <a:r>
              <a:rPr lang="en-US" b="1" dirty="0">
                <a:solidFill>
                  <a:schemeClr val="accent6"/>
                </a:solidFill>
              </a:rPr>
              <a:t>Descriptive</a:t>
            </a:r>
          </a:p>
          <a:p>
            <a:pPr marL="285750" indent="-285750">
              <a:buFont typeface="Arial" panose="020B0604020202020204" pitchFamily="34" charset="0"/>
              <a:buChar char="•"/>
            </a:pPr>
            <a:r>
              <a:rPr lang="en-US" dirty="0"/>
              <a:t>Data Science</a:t>
            </a:r>
          </a:p>
          <a:p>
            <a:pPr marL="742950" lvl="1" indent="-285750">
              <a:buFont typeface="Arial" panose="020B0604020202020204" pitchFamily="34" charset="0"/>
              <a:buChar char="•"/>
            </a:pPr>
            <a:r>
              <a:rPr lang="en-US" dirty="0"/>
              <a:t>Predictive</a:t>
            </a:r>
          </a:p>
          <a:p>
            <a:pPr marL="1200150" lvl="2" indent="-285750">
              <a:buFont typeface="Arial" panose="020B0604020202020204" pitchFamily="34" charset="0"/>
              <a:buChar char="•"/>
            </a:pPr>
            <a:r>
              <a:rPr lang="en-US" dirty="0"/>
              <a:t>Supervised Learning</a:t>
            </a:r>
          </a:p>
          <a:p>
            <a:pPr marL="1657350" lvl="3" indent="-285750">
              <a:buFont typeface="Arial" panose="020B0604020202020204" pitchFamily="34" charset="0"/>
              <a:buChar char="•"/>
            </a:pPr>
            <a:r>
              <a:rPr lang="en-US" dirty="0"/>
              <a:t>Classification</a:t>
            </a:r>
          </a:p>
          <a:p>
            <a:pPr marL="2114550" lvl="4" indent="-285750">
              <a:buFont typeface="Arial" panose="020B0604020202020204" pitchFamily="34" charset="0"/>
              <a:buChar char="•"/>
            </a:pPr>
            <a:r>
              <a:rPr lang="en-US" dirty="0"/>
              <a:t>Binary</a:t>
            </a:r>
          </a:p>
          <a:p>
            <a:pPr marL="2114550" lvl="4" indent="-285750">
              <a:buFont typeface="Arial" panose="020B0604020202020204" pitchFamily="34" charset="0"/>
              <a:buChar char="•"/>
            </a:pPr>
            <a:r>
              <a:rPr lang="en-US" dirty="0"/>
              <a:t>Multi-Class</a:t>
            </a:r>
          </a:p>
          <a:p>
            <a:pPr marL="1657350" lvl="3" indent="-285750">
              <a:buFont typeface="Arial" panose="020B0604020202020204" pitchFamily="34" charset="0"/>
              <a:buChar char="•"/>
            </a:pPr>
            <a:r>
              <a:rPr lang="en-US" dirty="0"/>
              <a:t>Continuous</a:t>
            </a:r>
          </a:p>
          <a:p>
            <a:pPr marL="742950" lvl="1" indent="-285750">
              <a:buFont typeface="Arial" panose="020B0604020202020204" pitchFamily="34" charset="0"/>
              <a:buChar char="•"/>
            </a:pPr>
            <a:r>
              <a:rPr lang="en-US" dirty="0"/>
              <a:t>Forecasting</a:t>
            </a:r>
          </a:p>
          <a:p>
            <a:pPr marL="742950" lvl="2" indent="-285750">
              <a:buFont typeface="Arial" panose="020B0604020202020204" pitchFamily="34" charset="0"/>
              <a:buChar char="•"/>
            </a:pPr>
            <a:r>
              <a:rPr lang="en-US" dirty="0"/>
              <a:t>Unsupervised Learning</a:t>
            </a:r>
          </a:p>
          <a:p>
            <a:pPr marL="742950" lvl="1" indent="-285750">
              <a:buFont typeface="Arial" panose="020B0604020202020204" pitchFamily="34" charset="0"/>
              <a:buChar char="•"/>
            </a:pPr>
            <a:r>
              <a:rPr lang="en-US" dirty="0"/>
              <a:t>Associative System</a:t>
            </a:r>
          </a:p>
          <a:p>
            <a:pPr marL="285750" indent="-285750">
              <a:buFont typeface="Arial" panose="020B0604020202020204" pitchFamily="34" charset="0"/>
              <a:buChar char="•"/>
            </a:pPr>
            <a:endParaRPr lang="en-US" dirty="0"/>
          </a:p>
        </p:txBody>
      </p:sp>
      <p:cxnSp>
        <p:nvCxnSpPr>
          <p:cNvPr id="8" name="Straight Connector 7"/>
          <p:cNvCxnSpPr/>
          <p:nvPr/>
        </p:nvCxnSpPr>
        <p:spPr>
          <a:xfrm>
            <a:off x="4143375" y="1514474"/>
            <a:ext cx="0" cy="41148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0" name="Footer Placeholder 4">
            <a:extLst>
              <a:ext uri="{FF2B5EF4-FFF2-40B4-BE49-F238E27FC236}">
                <a16:creationId xmlns:a16="http://schemas.microsoft.com/office/drawing/2014/main" id="{297893C1-45B5-F74F-B028-71A9CB8F589F}"/>
              </a:ext>
            </a:extLst>
          </p:cNvPr>
          <p:cNvSpPr>
            <a:spLocks noGrp="1"/>
          </p:cNvSpPr>
          <p:nvPr>
            <p:ph type="ftr" sz="quarter" idx="3"/>
          </p:nvPr>
        </p:nvSpPr>
        <p:spPr>
          <a:xfrm>
            <a:off x="3028950" y="6356351"/>
            <a:ext cx="3086100" cy="365125"/>
          </a:xfrm>
        </p:spPr>
        <p:txBody>
          <a:bodyPr/>
          <a:lstStyle/>
          <a:p>
            <a:r>
              <a:rPr lang="en-US" dirty="0"/>
              <a:t>Kwartler CSCI E-96</a:t>
            </a:r>
          </a:p>
        </p:txBody>
      </p:sp>
    </p:spTree>
    <p:extLst>
      <p:ext uri="{BB962C8B-B14F-4D97-AF65-F5344CB8AC3E}">
        <p14:creationId xmlns:p14="http://schemas.microsoft.com/office/powerpoint/2010/main" val="35146863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9/5/22</a:t>
            </a:fld>
            <a:endParaRPr lang="en-US"/>
          </a:p>
        </p:txBody>
      </p:sp>
      <p:sp>
        <p:nvSpPr>
          <p:cNvPr id="3" name="Title 2"/>
          <p:cNvSpPr>
            <a:spLocks noGrp="1"/>
          </p:cNvSpPr>
          <p:nvPr>
            <p:ph type="title"/>
          </p:nvPr>
        </p:nvSpPr>
        <p:spPr/>
        <p:txBody>
          <a:bodyPr/>
          <a:lstStyle/>
          <a:p>
            <a:r>
              <a:rPr lang="en-US" dirty="0"/>
              <a:t>Types of Problems</a:t>
            </a:r>
          </a:p>
        </p:txBody>
      </p:sp>
      <p:sp>
        <p:nvSpPr>
          <p:cNvPr id="4" name="Slide Number Placeholder 3"/>
          <p:cNvSpPr>
            <a:spLocks noGrp="1"/>
          </p:cNvSpPr>
          <p:nvPr>
            <p:ph type="sldNum" sz="quarter" idx="12"/>
          </p:nvPr>
        </p:nvSpPr>
        <p:spPr/>
        <p:txBody>
          <a:bodyPr/>
          <a:lstStyle/>
          <a:p>
            <a:fld id="{37290FF7-652B-4475-AEAB-8B1A5D23AE09}" type="slidenum">
              <a:rPr lang="en-US" smtClean="0"/>
              <a:t>21</a:t>
            </a:fld>
            <a:endParaRPr lang="en-US"/>
          </a:p>
        </p:txBody>
      </p:sp>
      <p:sp>
        <p:nvSpPr>
          <p:cNvPr id="7" name="Rectangle 6"/>
          <p:cNvSpPr/>
          <p:nvPr/>
        </p:nvSpPr>
        <p:spPr>
          <a:xfrm>
            <a:off x="4640239" y="1801504"/>
            <a:ext cx="3794077" cy="87345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Ask yourself is there an outcome variable that we want to predict.</a:t>
            </a:r>
          </a:p>
        </p:txBody>
      </p:sp>
      <p:sp>
        <p:nvSpPr>
          <p:cNvPr id="8" name="Rectangle 7"/>
          <p:cNvSpPr/>
          <p:nvPr/>
        </p:nvSpPr>
        <p:spPr>
          <a:xfrm>
            <a:off x="4642513" y="2759122"/>
            <a:ext cx="3794077" cy="22223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Will the next person that calls accept the credit card offer?</a:t>
            </a:r>
          </a:p>
          <a:p>
            <a:pPr algn="ctr"/>
            <a:r>
              <a:rPr lang="en-US" sz="1200" dirty="0"/>
              <a:t>The outcome is 1 = yes, 0=no</a:t>
            </a:r>
          </a:p>
        </p:txBody>
      </p:sp>
      <p:sp>
        <p:nvSpPr>
          <p:cNvPr id="10" name="TextBox 9"/>
          <p:cNvSpPr txBox="1"/>
          <p:nvPr/>
        </p:nvSpPr>
        <p:spPr>
          <a:xfrm>
            <a:off x="504967" y="1883391"/>
            <a:ext cx="3358612" cy="3693319"/>
          </a:xfrm>
          <a:prstGeom prst="rect">
            <a:avLst/>
          </a:prstGeom>
          <a:noFill/>
        </p:spPr>
        <p:txBody>
          <a:bodyPr wrap="none" rtlCol="0">
            <a:spAutoFit/>
          </a:bodyPr>
          <a:lstStyle/>
          <a:p>
            <a:pPr marL="285750" indent="-285750">
              <a:buFont typeface="Arial" panose="020B0604020202020204" pitchFamily="34" charset="0"/>
              <a:buChar char="•"/>
            </a:pPr>
            <a:r>
              <a:rPr lang="en-US" dirty="0"/>
              <a:t>Retrospective</a:t>
            </a:r>
          </a:p>
          <a:p>
            <a:pPr marL="285750" indent="-285750">
              <a:buFont typeface="Arial" panose="020B0604020202020204" pitchFamily="34" charset="0"/>
              <a:buChar char="•"/>
            </a:pPr>
            <a:r>
              <a:rPr lang="en-US" dirty="0"/>
              <a:t>Descriptive</a:t>
            </a:r>
          </a:p>
          <a:p>
            <a:pPr marL="285750" indent="-285750">
              <a:buFont typeface="Arial" panose="020B0604020202020204" pitchFamily="34" charset="0"/>
              <a:buChar char="•"/>
            </a:pPr>
            <a:r>
              <a:rPr lang="en-US" b="1" dirty="0">
                <a:solidFill>
                  <a:schemeClr val="accent6"/>
                </a:solidFill>
              </a:rPr>
              <a:t>Data Science</a:t>
            </a:r>
          </a:p>
          <a:p>
            <a:pPr marL="742950" lvl="1" indent="-285750">
              <a:buFont typeface="Arial" panose="020B0604020202020204" pitchFamily="34" charset="0"/>
              <a:buChar char="•"/>
            </a:pPr>
            <a:r>
              <a:rPr lang="en-US" b="1" dirty="0">
                <a:solidFill>
                  <a:schemeClr val="accent6"/>
                </a:solidFill>
              </a:rPr>
              <a:t>Predictive</a:t>
            </a:r>
          </a:p>
          <a:p>
            <a:pPr marL="1200150" lvl="2" indent="-285750">
              <a:buFont typeface="Arial" panose="020B0604020202020204" pitchFamily="34" charset="0"/>
              <a:buChar char="•"/>
            </a:pPr>
            <a:r>
              <a:rPr lang="en-US" b="1" dirty="0">
                <a:solidFill>
                  <a:schemeClr val="accent6"/>
                </a:solidFill>
              </a:rPr>
              <a:t>Supervised</a:t>
            </a:r>
            <a:r>
              <a:rPr lang="en-US" dirty="0"/>
              <a:t> </a:t>
            </a:r>
            <a:r>
              <a:rPr lang="en-US" b="1" dirty="0">
                <a:solidFill>
                  <a:schemeClr val="accent6"/>
                </a:solidFill>
              </a:rPr>
              <a:t>Learning</a:t>
            </a:r>
          </a:p>
          <a:p>
            <a:pPr marL="1657350" lvl="3" indent="-285750">
              <a:buFont typeface="Arial" panose="020B0604020202020204" pitchFamily="34" charset="0"/>
              <a:buChar char="•"/>
            </a:pPr>
            <a:r>
              <a:rPr lang="en-US" dirty="0"/>
              <a:t>Classification</a:t>
            </a:r>
          </a:p>
          <a:p>
            <a:pPr marL="2114550" lvl="4" indent="-285750">
              <a:buFont typeface="Arial" panose="020B0604020202020204" pitchFamily="34" charset="0"/>
              <a:buChar char="•"/>
            </a:pPr>
            <a:r>
              <a:rPr lang="en-US" dirty="0"/>
              <a:t>Binary</a:t>
            </a:r>
          </a:p>
          <a:p>
            <a:pPr marL="2114550" lvl="4" indent="-285750">
              <a:buFont typeface="Arial" panose="020B0604020202020204" pitchFamily="34" charset="0"/>
              <a:buChar char="•"/>
            </a:pPr>
            <a:r>
              <a:rPr lang="en-US" dirty="0"/>
              <a:t>Multi-Class</a:t>
            </a:r>
          </a:p>
          <a:p>
            <a:pPr marL="1657350" lvl="3" indent="-285750">
              <a:buFont typeface="Arial" panose="020B0604020202020204" pitchFamily="34" charset="0"/>
              <a:buChar char="•"/>
            </a:pPr>
            <a:r>
              <a:rPr lang="en-US" dirty="0"/>
              <a:t>Continuous</a:t>
            </a:r>
          </a:p>
          <a:p>
            <a:pPr marL="742950" lvl="1" indent="-285750">
              <a:buFont typeface="Arial" panose="020B0604020202020204" pitchFamily="34" charset="0"/>
              <a:buChar char="•"/>
            </a:pPr>
            <a:r>
              <a:rPr lang="en-US" dirty="0"/>
              <a:t>Forecasting</a:t>
            </a:r>
          </a:p>
          <a:p>
            <a:pPr marL="742950" lvl="2" indent="-285750">
              <a:buFont typeface="Arial" panose="020B0604020202020204" pitchFamily="34" charset="0"/>
              <a:buChar char="•"/>
            </a:pPr>
            <a:r>
              <a:rPr lang="en-US" dirty="0"/>
              <a:t>Unsupervised Learning</a:t>
            </a:r>
          </a:p>
          <a:p>
            <a:pPr marL="742950" lvl="1" indent="-285750">
              <a:buFont typeface="Arial" panose="020B0604020202020204" pitchFamily="34" charset="0"/>
              <a:buChar char="•"/>
            </a:pPr>
            <a:r>
              <a:rPr lang="en-US" dirty="0"/>
              <a:t>Associative System</a:t>
            </a:r>
          </a:p>
          <a:p>
            <a:pPr marL="285750" indent="-285750">
              <a:buFont typeface="Arial" panose="020B0604020202020204" pitchFamily="34" charset="0"/>
              <a:buChar char="•"/>
            </a:pPr>
            <a:endParaRPr lang="en-US" dirty="0"/>
          </a:p>
        </p:txBody>
      </p:sp>
      <p:sp>
        <p:nvSpPr>
          <p:cNvPr id="9" name="Footer Placeholder 4">
            <a:extLst>
              <a:ext uri="{FF2B5EF4-FFF2-40B4-BE49-F238E27FC236}">
                <a16:creationId xmlns:a16="http://schemas.microsoft.com/office/drawing/2014/main" id="{4374C914-28D9-5442-A38A-12DDD36EEE79}"/>
              </a:ext>
            </a:extLst>
          </p:cNvPr>
          <p:cNvSpPr>
            <a:spLocks noGrp="1"/>
          </p:cNvSpPr>
          <p:nvPr>
            <p:ph type="ftr" sz="quarter" idx="3"/>
          </p:nvPr>
        </p:nvSpPr>
        <p:spPr>
          <a:xfrm>
            <a:off x="3028950" y="6356351"/>
            <a:ext cx="3086100" cy="365125"/>
          </a:xfrm>
        </p:spPr>
        <p:txBody>
          <a:bodyPr/>
          <a:lstStyle/>
          <a:p>
            <a:r>
              <a:rPr lang="en-US" dirty="0"/>
              <a:t>Kwartler CSCI E-96</a:t>
            </a:r>
          </a:p>
        </p:txBody>
      </p:sp>
    </p:spTree>
    <p:extLst>
      <p:ext uri="{BB962C8B-B14F-4D97-AF65-F5344CB8AC3E}">
        <p14:creationId xmlns:p14="http://schemas.microsoft.com/office/powerpoint/2010/main" val="2917659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9/5/22</a:t>
            </a:fld>
            <a:endParaRPr lang="en-US"/>
          </a:p>
        </p:txBody>
      </p:sp>
      <p:sp>
        <p:nvSpPr>
          <p:cNvPr id="3" name="Title 2"/>
          <p:cNvSpPr>
            <a:spLocks noGrp="1"/>
          </p:cNvSpPr>
          <p:nvPr>
            <p:ph type="title"/>
          </p:nvPr>
        </p:nvSpPr>
        <p:spPr>
          <a:xfrm>
            <a:off x="215153" y="365126"/>
            <a:ext cx="8300197" cy="591477"/>
          </a:xfrm>
        </p:spPr>
        <p:txBody>
          <a:bodyPr/>
          <a:lstStyle/>
          <a:p>
            <a:r>
              <a:rPr lang="en-US" dirty="0"/>
              <a:t>Supervised Learning: Classification &amp; Prediction</a:t>
            </a:r>
          </a:p>
        </p:txBody>
      </p:sp>
      <p:sp>
        <p:nvSpPr>
          <p:cNvPr id="4" name="Slide Number Placeholder 3"/>
          <p:cNvSpPr>
            <a:spLocks noGrp="1"/>
          </p:cNvSpPr>
          <p:nvPr>
            <p:ph type="sldNum" sz="quarter" idx="12"/>
          </p:nvPr>
        </p:nvSpPr>
        <p:spPr/>
        <p:txBody>
          <a:bodyPr/>
          <a:lstStyle/>
          <a:p>
            <a:fld id="{37290FF7-652B-4475-AEAB-8B1A5D23AE09}" type="slidenum">
              <a:rPr lang="en-US" smtClean="0"/>
              <a:t>22</a:t>
            </a:fld>
            <a:endParaRPr lang="en-US"/>
          </a:p>
        </p:txBody>
      </p:sp>
      <p:sp>
        <p:nvSpPr>
          <p:cNvPr id="6" name="Shape 278"/>
          <p:cNvSpPr txBox="1"/>
          <p:nvPr/>
        </p:nvSpPr>
        <p:spPr>
          <a:xfrm>
            <a:off x="206000" y="1107533"/>
            <a:ext cx="8778300" cy="525600"/>
          </a:xfrm>
          <a:prstGeom prst="rect">
            <a:avLst/>
          </a:prstGeom>
          <a:solidFill>
            <a:schemeClr val="accent2"/>
          </a:solidFill>
          <a:ln>
            <a:noFill/>
          </a:ln>
        </p:spPr>
        <p:txBody>
          <a:bodyPr lIns="91425" tIns="91425" rIns="91425" bIns="91425" anchor="t" anchorCtr="0">
            <a:noAutofit/>
          </a:bodyPr>
          <a:lstStyle/>
          <a:p>
            <a:r>
              <a:rPr lang="en" sz="2400">
                <a:solidFill>
                  <a:srgbClr val="FFFFFF"/>
                </a:solidFill>
                <a:latin typeface="Open Sans"/>
                <a:ea typeface="Open Sans"/>
                <a:cs typeface="Open Sans"/>
                <a:sym typeface="Open Sans"/>
              </a:rPr>
              <a:t>Inferring a function from labeled data.</a:t>
            </a:r>
          </a:p>
        </p:txBody>
      </p:sp>
      <p:sp>
        <p:nvSpPr>
          <p:cNvPr id="7" name="Shape 279"/>
          <p:cNvSpPr txBox="1"/>
          <p:nvPr/>
        </p:nvSpPr>
        <p:spPr>
          <a:xfrm>
            <a:off x="206100" y="1557009"/>
            <a:ext cx="8778300" cy="246299"/>
          </a:xfrm>
          <a:prstGeom prst="rect">
            <a:avLst/>
          </a:prstGeom>
          <a:noFill/>
          <a:ln>
            <a:noFill/>
          </a:ln>
        </p:spPr>
        <p:txBody>
          <a:bodyPr lIns="91425" tIns="91425" rIns="91425" bIns="91425" anchor="t" anchorCtr="0">
            <a:noAutofit/>
          </a:bodyPr>
          <a:lstStyle/>
          <a:p>
            <a:r>
              <a:rPr lang="en" sz="1200" i="1" dirty="0">
                <a:latin typeface="Open Sans"/>
                <a:ea typeface="Open Sans"/>
                <a:cs typeface="Open Sans"/>
                <a:sym typeface="Open Sans"/>
              </a:rPr>
              <a:t>“Learn from telling”, “Look at my data and I will tell you what to predict”</a:t>
            </a:r>
          </a:p>
        </p:txBody>
      </p:sp>
      <p:grpSp>
        <p:nvGrpSpPr>
          <p:cNvPr id="8" name="Shape 280"/>
          <p:cNvGrpSpPr/>
          <p:nvPr/>
        </p:nvGrpSpPr>
        <p:grpSpPr>
          <a:xfrm>
            <a:off x="325016" y="3206413"/>
            <a:ext cx="980217" cy="916620"/>
            <a:chOff x="4044175" y="930800"/>
            <a:chExt cx="806099" cy="730199"/>
          </a:xfrm>
        </p:grpSpPr>
        <p:sp>
          <p:nvSpPr>
            <p:cNvPr id="9" name="Shape 281"/>
            <p:cNvSpPr/>
            <p:nvPr/>
          </p:nvSpPr>
          <p:spPr>
            <a:xfrm>
              <a:off x="4044175" y="1017125"/>
              <a:ext cx="136499" cy="643799"/>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sp>
          <p:nvSpPr>
            <p:cNvPr id="10" name="Shape 282"/>
            <p:cNvSpPr/>
            <p:nvPr/>
          </p:nvSpPr>
          <p:spPr>
            <a:xfrm>
              <a:off x="4267375" y="1300350"/>
              <a:ext cx="136499" cy="3606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sp>
          <p:nvSpPr>
            <p:cNvPr id="11" name="Shape 283"/>
            <p:cNvSpPr/>
            <p:nvPr/>
          </p:nvSpPr>
          <p:spPr>
            <a:xfrm>
              <a:off x="4490575" y="930800"/>
              <a:ext cx="136499" cy="730199"/>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sp>
          <p:nvSpPr>
            <p:cNvPr id="12" name="Shape 284"/>
            <p:cNvSpPr/>
            <p:nvPr/>
          </p:nvSpPr>
          <p:spPr>
            <a:xfrm>
              <a:off x="4713775" y="1070600"/>
              <a:ext cx="136499" cy="590399"/>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grpSp>
      <p:sp>
        <p:nvSpPr>
          <p:cNvPr id="13" name="Shape 285"/>
          <p:cNvSpPr txBox="1"/>
          <p:nvPr/>
        </p:nvSpPr>
        <p:spPr>
          <a:xfrm>
            <a:off x="395900" y="2319692"/>
            <a:ext cx="1184400" cy="432599"/>
          </a:xfrm>
          <a:prstGeom prst="rect">
            <a:avLst/>
          </a:prstGeom>
          <a:noFill/>
          <a:ln>
            <a:noFill/>
          </a:ln>
        </p:spPr>
        <p:txBody>
          <a:bodyPr lIns="91425" tIns="91425" rIns="91425" bIns="91425" anchor="t" anchorCtr="0">
            <a:noAutofit/>
          </a:bodyPr>
          <a:lstStyle/>
          <a:p>
            <a:pPr algn="ctr"/>
            <a:r>
              <a:rPr lang="en" u="sng" dirty="0">
                <a:latin typeface="Open Sans"/>
                <a:ea typeface="Open Sans"/>
                <a:cs typeface="Open Sans"/>
                <a:sym typeface="Open Sans"/>
              </a:rPr>
              <a:t>Data Setup</a:t>
            </a:r>
          </a:p>
        </p:txBody>
      </p:sp>
      <p:sp>
        <p:nvSpPr>
          <p:cNvPr id="14" name="Shape 286"/>
          <p:cNvSpPr txBox="1"/>
          <p:nvPr/>
        </p:nvSpPr>
        <p:spPr>
          <a:xfrm>
            <a:off x="2488677" y="2319692"/>
            <a:ext cx="1184399" cy="432599"/>
          </a:xfrm>
          <a:prstGeom prst="rect">
            <a:avLst/>
          </a:prstGeom>
          <a:noFill/>
          <a:ln>
            <a:noFill/>
          </a:ln>
        </p:spPr>
        <p:txBody>
          <a:bodyPr lIns="91425" tIns="91425" rIns="91425" bIns="91425" anchor="t" anchorCtr="0">
            <a:noAutofit/>
          </a:bodyPr>
          <a:lstStyle/>
          <a:p>
            <a:pPr algn="ctr"/>
            <a:r>
              <a:rPr lang="en" u="sng" dirty="0">
                <a:latin typeface="Open Sans"/>
                <a:ea typeface="Open Sans"/>
                <a:cs typeface="Open Sans"/>
                <a:sym typeface="Open Sans"/>
              </a:rPr>
              <a:t>Method</a:t>
            </a:r>
          </a:p>
        </p:txBody>
      </p:sp>
      <p:sp>
        <p:nvSpPr>
          <p:cNvPr id="15" name="Shape 287"/>
          <p:cNvSpPr txBox="1"/>
          <p:nvPr/>
        </p:nvSpPr>
        <p:spPr>
          <a:xfrm>
            <a:off x="0" y="4507849"/>
            <a:ext cx="1985963" cy="1764363"/>
          </a:xfrm>
          <a:prstGeom prst="rect">
            <a:avLst/>
          </a:prstGeom>
          <a:noFill/>
          <a:ln>
            <a:noFill/>
          </a:ln>
        </p:spPr>
        <p:txBody>
          <a:bodyPr lIns="91425" tIns="91425" rIns="91425" bIns="91425" anchor="t" anchorCtr="0">
            <a:noAutofit/>
          </a:bodyPr>
          <a:lstStyle/>
          <a:p>
            <a:r>
              <a:rPr lang="en" sz="1200" i="1" dirty="0">
                <a:latin typeface="Open Sans"/>
                <a:ea typeface="Open Sans"/>
                <a:cs typeface="Open Sans"/>
                <a:sym typeface="Open Sans"/>
              </a:rPr>
              <a:t>Flat “Excel” file.  Each row is a record or observation.  Each column is an attribute of the record. </a:t>
            </a:r>
          </a:p>
          <a:p>
            <a:endParaRPr lang="en" sz="1200" b="1" i="1" u="sng" dirty="0">
              <a:latin typeface="Open Sans"/>
              <a:ea typeface="Open Sans"/>
              <a:cs typeface="Open Sans"/>
              <a:sym typeface="Open Sans"/>
            </a:endParaRPr>
          </a:p>
          <a:p>
            <a:r>
              <a:rPr lang="en" sz="1200" b="1" i="1" u="sng" dirty="0">
                <a:latin typeface="Open Sans"/>
                <a:ea typeface="Open Sans"/>
                <a:cs typeface="Open Sans"/>
                <a:sym typeface="Open Sans"/>
              </a:rPr>
              <a:t>One column is the outcome, y or target attribute.</a:t>
            </a:r>
          </a:p>
        </p:txBody>
      </p:sp>
      <p:sp>
        <p:nvSpPr>
          <p:cNvPr id="16" name="Shape 288"/>
          <p:cNvSpPr txBox="1"/>
          <p:nvPr/>
        </p:nvSpPr>
        <p:spPr>
          <a:xfrm>
            <a:off x="2209942" y="4507850"/>
            <a:ext cx="1564199" cy="942000"/>
          </a:xfrm>
          <a:prstGeom prst="rect">
            <a:avLst/>
          </a:prstGeom>
          <a:noFill/>
          <a:ln>
            <a:noFill/>
          </a:ln>
        </p:spPr>
        <p:txBody>
          <a:bodyPr lIns="91425" tIns="91425" rIns="91425" bIns="91425" anchor="t" anchorCtr="0">
            <a:noAutofit/>
          </a:bodyPr>
          <a:lstStyle/>
          <a:p>
            <a:r>
              <a:rPr lang="en" sz="1200" i="1">
                <a:latin typeface="Open Sans"/>
                <a:ea typeface="Open Sans"/>
                <a:cs typeface="Open Sans"/>
                <a:sym typeface="Open Sans"/>
              </a:rPr>
              <a:t>Modeling e.g. K-NN, linear regression,  decision tree, random forest etc.</a:t>
            </a:r>
          </a:p>
        </p:txBody>
      </p:sp>
      <p:sp>
        <p:nvSpPr>
          <p:cNvPr id="17" name="Shape 289"/>
          <p:cNvSpPr txBox="1"/>
          <p:nvPr/>
        </p:nvSpPr>
        <p:spPr>
          <a:xfrm>
            <a:off x="7154613" y="4507850"/>
            <a:ext cx="1564199" cy="735664"/>
          </a:xfrm>
          <a:prstGeom prst="rect">
            <a:avLst/>
          </a:prstGeom>
          <a:noFill/>
          <a:ln>
            <a:noFill/>
          </a:ln>
        </p:spPr>
        <p:txBody>
          <a:bodyPr lIns="91425" tIns="91425" rIns="91425" bIns="91425" anchor="t" anchorCtr="0">
            <a:noAutofit/>
          </a:bodyPr>
          <a:lstStyle/>
          <a:p>
            <a:r>
              <a:rPr lang="en" sz="1200" i="1" dirty="0">
                <a:latin typeface="Open Sans"/>
                <a:ea typeface="Open Sans"/>
                <a:cs typeface="Open Sans"/>
                <a:sym typeface="Open Sans"/>
              </a:rPr>
              <a:t>Use the model to make predictions for the target label on the new data.  </a:t>
            </a:r>
          </a:p>
        </p:txBody>
      </p:sp>
      <p:sp>
        <p:nvSpPr>
          <p:cNvPr id="18" name="Shape 290"/>
          <p:cNvSpPr txBox="1"/>
          <p:nvPr/>
        </p:nvSpPr>
        <p:spPr>
          <a:xfrm>
            <a:off x="7133564" y="2319692"/>
            <a:ext cx="1606296" cy="432599"/>
          </a:xfrm>
          <a:prstGeom prst="rect">
            <a:avLst/>
          </a:prstGeom>
          <a:noFill/>
          <a:ln>
            <a:noFill/>
          </a:ln>
        </p:spPr>
        <p:txBody>
          <a:bodyPr lIns="91425" tIns="91425" rIns="91425" bIns="91425" anchor="t" anchorCtr="0">
            <a:noAutofit/>
          </a:bodyPr>
          <a:lstStyle/>
          <a:p>
            <a:pPr algn="ctr"/>
            <a:r>
              <a:rPr lang="en" u="sng" dirty="0">
                <a:latin typeface="Open Sans"/>
                <a:ea typeface="Open Sans"/>
                <a:cs typeface="Open Sans"/>
                <a:sym typeface="Open Sans"/>
              </a:rPr>
              <a:t>Application</a:t>
            </a:r>
          </a:p>
        </p:txBody>
      </p:sp>
      <p:sp>
        <p:nvSpPr>
          <p:cNvPr id="20" name="Shape 292"/>
          <p:cNvSpPr txBox="1"/>
          <p:nvPr/>
        </p:nvSpPr>
        <p:spPr>
          <a:xfrm>
            <a:off x="4073209" y="2319691"/>
            <a:ext cx="2709599" cy="432599"/>
          </a:xfrm>
          <a:prstGeom prst="rect">
            <a:avLst/>
          </a:prstGeom>
          <a:noFill/>
          <a:ln>
            <a:noFill/>
          </a:ln>
        </p:spPr>
        <p:txBody>
          <a:bodyPr lIns="91425" tIns="91425" rIns="91425" bIns="91425" anchor="t" anchorCtr="0">
            <a:noAutofit/>
          </a:bodyPr>
          <a:lstStyle/>
          <a:p>
            <a:pPr algn="ctr"/>
            <a:r>
              <a:rPr lang="en" u="sng" dirty="0">
                <a:latin typeface="Open Sans"/>
                <a:ea typeface="Open Sans"/>
                <a:cs typeface="Open Sans"/>
                <a:sym typeface="Open Sans"/>
              </a:rPr>
              <a:t>Business Examples</a:t>
            </a:r>
          </a:p>
        </p:txBody>
      </p:sp>
      <p:sp>
        <p:nvSpPr>
          <p:cNvPr id="21" name="Shape 293"/>
          <p:cNvSpPr txBox="1"/>
          <p:nvPr/>
        </p:nvSpPr>
        <p:spPr>
          <a:xfrm>
            <a:off x="4117909" y="3061733"/>
            <a:ext cx="2620199" cy="508639"/>
          </a:xfrm>
          <a:prstGeom prst="rect">
            <a:avLst/>
          </a:prstGeom>
          <a:noFill/>
          <a:ln>
            <a:noFill/>
          </a:ln>
        </p:spPr>
        <p:txBody>
          <a:bodyPr lIns="91425" tIns="91425" rIns="91425" bIns="91425" anchor="t" anchorCtr="0">
            <a:noAutofit/>
          </a:bodyPr>
          <a:lstStyle/>
          <a:p>
            <a:r>
              <a:rPr lang="en" sz="1100" b="1" dirty="0">
                <a:latin typeface="Open Sans"/>
                <a:ea typeface="Open Sans"/>
                <a:cs typeface="Open Sans"/>
                <a:sym typeface="Open Sans"/>
              </a:rPr>
              <a:t>Marketing</a:t>
            </a:r>
            <a:r>
              <a:rPr lang="en" sz="1100" dirty="0">
                <a:latin typeface="Open Sans"/>
                <a:ea typeface="Open Sans"/>
                <a:cs typeface="Open Sans"/>
                <a:sym typeface="Open Sans"/>
              </a:rPr>
              <a:t>-Will a customer buy yes or no? How much will a customer spend?</a:t>
            </a:r>
          </a:p>
        </p:txBody>
      </p:sp>
      <p:sp>
        <p:nvSpPr>
          <p:cNvPr id="22" name="Shape 294"/>
          <p:cNvSpPr txBox="1"/>
          <p:nvPr/>
        </p:nvSpPr>
        <p:spPr>
          <a:xfrm>
            <a:off x="4117909" y="3468946"/>
            <a:ext cx="2620199" cy="701699"/>
          </a:xfrm>
          <a:prstGeom prst="rect">
            <a:avLst/>
          </a:prstGeom>
          <a:noFill/>
          <a:ln>
            <a:noFill/>
          </a:ln>
        </p:spPr>
        <p:txBody>
          <a:bodyPr lIns="91425" tIns="91425" rIns="91425" bIns="91425" anchor="ctr" anchorCtr="0">
            <a:noAutofit/>
          </a:bodyPr>
          <a:lstStyle/>
          <a:p>
            <a:r>
              <a:rPr lang="en" sz="1100" b="1" dirty="0">
                <a:solidFill>
                  <a:schemeClr val="dk1"/>
                </a:solidFill>
                <a:latin typeface="Open Sans"/>
                <a:ea typeface="Open Sans"/>
                <a:cs typeface="Open Sans"/>
                <a:sym typeface="Open Sans"/>
              </a:rPr>
              <a:t>Operations</a:t>
            </a:r>
            <a:r>
              <a:rPr lang="en" sz="1100" dirty="0">
                <a:solidFill>
                  <a:schemeClr val="dk1"/>
                </a:solidFill>
                <a:latin typeface="Open Sans"/>
                <a:ea typeface="Open Sans"/>
                <a:cs typeface="Open Sans"/>
                <a:sym typeface="Open Sans"/>
              </a:rPr>
              <a:t>- Will an applicant default?  When will a machine break?</a:t>
            </a:r>
          </a:p>
        </p:txBody>
      </p:sp>
      <p:sp>
        <p:nvSpPr>
          <p:cNvPr id="24" name="Shape 296"/>
          <p:cNvSpPr/>
          <p:nvPr/>
        </p:nvSpPr>
        <p:spPr>
          <a:xfrm>
            <a:off x="1444187" y="3206513"/>
            <a:ext cx="165900" cy="916500"/>
          </a:xfrm>
          <a:prstGeom prst="rect">
            <a:avLst/>
          </a:prstGeom>
          <a:solidFill>
            <a:srgbClr val="FF0000"/>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pic>
        <p:nvPicPr>
          <p:cNvPr id="25" name="Shape 297"/>
          <p:cNvPicPr preferRelativeResize="0"/>
          <p:nvPr/>
        </p:nvPicPr>
        <p:blipFill>
          <a:blip r:embed="rId2">
            <a:alphaModFix/>
          </a:blip>
          <a:stretch>
            <a:fillRect/>
          </a:stretch>
        </p:blipFill>
        <p:spPr>
          <a:xfrm>
            <a:off x="1350849" y="3347602"/>
            <a:ext cx="488781" cy="525600"/>
          </a:xfrm>
          <a:prstGeom prst="rect">
            <a:avLst/>
          </a:prstGeom>
          <a:noFill/>
          <a:ln>
            <a:noFill/>
          </a:ln>
        </p:spPr>
      </p:pic>
      <p:pic>
        <p:nvPicPr>
          <p:cNvPr id="26" name="Shape 298"/>
          <p:cNvPicPr preferRelativeResize="0"/>
          <p:nvPr/>
        </p:nvPicPr>
        <p:blipFill>
          <a:blip r:embed="rId3">
            <a:alphaModFix/>
          </a:blip>
          <a:stretch>
            <a:fillRect/>
          </a:stretch>
        </p:blipFill>
        <p:spPr>
          <a:xfrm>
            <a:off x="2206246" y="3125850"/>
            <a:ext cx="1571590" cy="1239449"/>
          </a:xfrm>
          <a:prstGeom prst="rect">
            <a:avLst/>
          </a:prstGeom>
          <a:noFill/>
          <a:ln>
            <a:noFill/>
          </a:ln>
        </p:spPr>
      </p:pic>
      <p:grpSp>
        <p:nvGrpSpPr>
          <p:cNvPr id="27" name="Shape 299"/>
          <p:cNvGrpSpPr/>
          <p:nvPr/>
        </p:nvGrpSpPr>
        <p:grpSpPr>
          <a:xfrm>
            <a:off x="7001844" y="2971801"/>
            <a:ext cx="1869736" cy="1124344"/>
            <a:chOff x="7143751" y="2114551"/>
            <a:chExt cx="1869736" cy="1124344"/>
          </a:xfrm>
        </p:grpSpPr>
        <p:grpSp>
          <p:nvGrpSpPr>
            <p:cNvPr id="28" name="Shape 300"/>
            <p:cNvGrpSpPr/>
            <p:nvPr/>
          </p:nvGrpSpPr>
          <p:grpSpPr>
            <a:xfrm>
              <a:off x="7775499" y="2322154"/>
              <a:ext cx="980207" cy="916741"/>
              <a:chOff x="4044183" y="930773"/>
              <a:chExt cx="806091" cy="730296"/>
            </a:xfrm>
          </p:grpSpPr>
          <p:sp>
            <p:nvSpPr>
              <p:cNvPr id="32" name="Shape 301"/>
              <p:cNvSpPr/>
              <p:nvPr/>
            </p:nvSpPr>
            <p:spPr>
              <a:xfrm>
                <a:off x="4044183" y="1376474"/>
                <a:ext cx="136499" cy="2844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sp>
            <p:nvSpPr>
              <p:cNvPr id="33" name="Shape 302"/>
              <p:cNvSpPr/>
              <p:nvPr/>
            </p:nvSpPr>
            <p:spPr>
              <a:xfrm>
                <a:off x="4267373" y="930773"/>
                <a:ext cx="136499" cy="730199"/>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sp>
            <p:nvSpPr>
              <p:cNvPr id="34" name="Shape 303"/>
              <p:cNvSpPr/>
              <p:nvPr/>
            </p:nvSpPr>
            <p:spPr>
              <a:xfrm>
                <a:off x="4490585" y="1190669"/>
                <a:ext cx="136499" cy="4704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sp>
            <p:nvSpPr>
              <p:cNvPr id="35" name="Shape 304"/>
              <p:cNvSpPr/>
              <p:nvPr/>
            </p:nvSpPr>
            <p:spPr>
              <a:xfrm>
                <a:off x="4713775" y="1070600"/>
                <a:ext cx="136499" cy="590399"/>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grpSp>
        <p:pic>
          <p:nvPicPr>
            <p:cNvPr id="29" name="Shape 305"/>
            <p:cNvPicPr preferRelativeResize="0"/>
            <p:nvPr/>
          </p:nvPicPr>
          <p:blipFill>
            <a:blip r:embed="rId3">
              <a:alphaModFix/>
            </a:blip>
            <a:stretch>
              <a:fillRect/>
            </a:stretch>
          </p:blipFill>
          <p:spPr>
            <a:xfrm>
              <a:off x="7143751" y="2114551"/>
              <a:ext cx="860362" cy="638998"/>
            </a:xfrm>
            <a:prstGeom prst="rect">
              <a:avLst/>
            </a:prstGeom>
            <a:noFill/>
            <a:ln>
              <a:noFill/>
            </a:ln>
          </p:spPr>
        </p:pic>
        <p:cxnSp>
          <p:nvCxnSpPr>
            <p:cNvPr id="30" name="Shape 306"/>
            <p:cNvCxnSpPr>
              <a:endCxn id="31" idx="1"/>
            </p:cNvCxnSpPr>
            <p:nvPr/>
          </p:nvCxnSpPr>
          <p:spPr>
            <a:xfrm>
              <a:off x="7937387" y="2631113"/>
              <a:ext cx="910200" cy="149400"/>
            </a:xfrm>
            <a:prstGeom prst="straightConnector1">
              <a:avLst/>
            </a:prstGeom>
            <a:noFill/>
            <a:ln w="9525" cap="flat" cmpd="sng">
              <a:solidFill>
                <a:schemeClr val="dk2"/>
              </a:solidFill>
              <a:prstDash val="solid"/>
              <a:round/>
              <a:headEnd type="none" w="lg" len="lg"/>
              <a:tailEnd type="triangle" w="lg" len="lg"/>
            </a:ln>
          </p:spPr>
        </p:cxnSp>
        <p:sp>
          <p:nvSpPr>
            <p:cNvPr id="31" name="Shape 307"/>
            <p:cNvSpPr/>
            <p:nvPr/>
          </p:nvSpPr>
          <p:spPr>
            <a:xfrm>
              <a:off x="8847587" y="2322263"/>
              <a:ext cx="165900" cy="916500"/>
            </a:xfrm>
            <a:prstGeom prst="rect">
              <a:avLst/>
            </a:prstGeom>
            <a:solidFill>
              <a:srgbClr val="3C8ACA"/>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grpSp>
      <p:cxnSp>
        <p:nvCxnSpPr>
          <p:cNvPr id="36" name="Shape 308"/>
          <p:cNvCxnSpPr/>
          <p:nvPr/>
        </p:nvCxnSpPr>
        <p:spPr>
          <a:xfrm>
            <a:off x="334750" y="4499899"/>
            <a:ext cx="8220600" cy="0"/>
          </a:xfrm>
          <a:prstGeom prst="straightConnector1">
            <a:avLst/>
          </a:prstGeom>
          <a:noFill/>
          <a:ln w="9525" cap="flat" cmpd="sng">
            <a:solidFill>
              <a:schemeClr val="accent6"/>
            </a:solidFill>
            <a:prstDash val="solid"/>
            <a:round/>
            <a:headEnd type="none" w="lg" len="lg"/>
            <a:tailEnd type="triangle" w="lg" len="lg"/>
          </a:ln>
        </p:spPr>
      </p:cxnSp>
      <p:sp>
        <p:nvSpPr>
          <p:cNvPr id="37" name="Footer Placeholder 4">
            <a:extLst>
              <a:ext uri="{FF2B5EF4-FFF2-40B4-BE49-F238E27FC236}">
                <a16:creationId xmlns:a16="http://schemas.microsoft.com/office/drawing/2014/main" id="{AF5BB282-784A-9545-A223-B1D6B89564E1}"/>
              </a:ext>
            </a:extLst>
          </p:cNvPr>
          <p:cNvSpPr>
            <a:spLocks noGrp="1"/>
          </p:cNvSpPr>
          <p:nvPr>
            <p:ph type="ftr" sz="quarter" idx="3"/>
          </p:nvPr>
        </p:nvSpPr>
        <p:spPr>
          <a:xfrm>
            <a:off x="3028950" y="6356351"/>
            <a:ext cx="3086100" cy="365125"/>
          </a:xfrm>
        </p:spPr>
        <p:txBody>
          <a:bodyPr/>
          <a:lstStyle/>
          <a:p>
            <a:r>
              <a:rPr lang="en-US" dirty="0"/>
              <a:t>Kwartler CSCI E-96</a:t>
            </a:r>
          </a:p>
        </p:txBody>
      </p:sp>
    </p:spTree>
    <p:extLst>
      <p:ext uri="{BB962C8B-B14F-4D97-AF65-F5344CB8AC3E}">
        <p14:creationId xmlns:p14="http://schemas.microsoft.com/office/powerpoint/2010/main" val="7121418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6" grpId="0"/>
      <p:bldP spid="17" grpId="0"/>
      <p:bldP spid="18" grpId="0"/>
      <p:bldP spid="20" grpId="0"/>
      <p:bldP spid="21" grpId="0"/>
      <p:bldP spid="2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9/5/22</a:t>
            </a:fld>
            <a:endParaRPr lang="en-US"/>
          </a:p>
        </p:txBody>
      </p:sp>
      <p:sp>
        <p:nvSpPr>
          <p:cNvPr id="3" name="Title 2"/>
          <p:cNvSpPr>
            <a:spLocks noGrp="1"/>
          </p:cNvSpPr>
          <p:nvPr>
            <p:ph type="title"/>
          </p:nvPr>
        </p:nvSpPr>
        <p:spPr/>
        <p:txBody>
          <a:bodyPr/>
          <a:lstStyle/>
          <a:p>
            <a:r>
              <a:rPr lang="en-US" dirty="0"/>
              <a:t>Types of Problems</a:t>
            </a:r>
          </a:p>
        </p:txBody>
      </p:sp>
      <p:sp>
        <p:nvSpPr>
          <p:cNvPr id="4" name="Slide Number Placeholder 3"/>
          <p:cNvSpPr>
            <a:spLocks noGrp="1"/>
          </p:cNvSpPr>
          <p:nvPr>
            <p:ph type="sldNum" sz="quarter" idx="12"/>
          </p:nvPr>
        </p:nvSpPr>
        <p:spPr/>
        <p:txBody>
          <a:bodyPr/>
          <a:lstStyle/>
          <a:p>
            <a:fld id="{37290FF7-652B-4475-AEAB-8B1A5D23AE09}" type="slidenum">
              <a:rPr lang="en-US" smtClean="0"/>
              <a:t>23</a:t>
            </a:fld>
            <a:endParaRPr lang="en-US"/>
          </a:p>
        </p:txBody>
      </p:sp>
      <p:sp>
        <p:nvSpPr>
          <p:cNvPr id="7" name="Rectangle 6"/>
          <p:cNvSpPr/>
          <p:nvPr/>
        </p:nvSpPr>
        <p:spPr>
          <a:xfrm>
            <a:off x="4640239" y="1801504"/>
            <a:ext cx="3794077" cy="87345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Ask yourself is there an outcome variable that we want to predict.</a:t>
            </a:r>
          </a:p>
        </p:txBody>
      </p:sp>
      <p:sp>
        <p:nvSpPr>
          <p:cNvPr id="8" name="Rectangle 7"/>
          <p:cNvSpPr/>
          <p:nvPr/>
        </p:nvSpPr>
        <p:spPr>
          <a:xfrm>
            <a:off x="4642513" y="2759122"/>
            <a:ext cx="3794077" cy="22223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Will the next person that calls accept the credit card offer?</a:t>
            </a:r>
          </a:p>
          <a:p>
            <a:pPr algn="ctr"/>
            <a:r>
              <a:rPr lang="en-US" sz="1200" dirty="0"/>
              <a:t>The outcome is 1 = yes, 0=no, they will accept.</a:t>
            </a:r>
          </a:p>
        </p:txBody>
      </p:sp>
      <p:sp>
        <p:nvSpPr>
          <p:cNvPr id="10" name="TextBox 9"/>
          <p:cNvSpPr txBox="1"/>
          <p:nvPr/>
        </p:nvSpPr>
        <p:spPr>
          <a:xfrm>
            <a:off x="504967" y="1883391"/>
            <a:ext cx="3358612" cy="3693319"/>
          </a:xfrm>
          <a:prstGeom prst="rect">
            <a:avLst/>
          </a:prstGeom>
          <a:noFill/>
        </p:spPr>
        <p:txBody>
          <a:bodyPr wrap="none" rtlCol="0">
            <a:spAutoFit/>
          </a:bodyPr>
          <a:lstStyle/>
          <a:p>
            <a:pPr marL="285750" indent="-285750">
              <a:buFont typeface="Arial" panose="020B0604020202020204" pitchFamily="34" charset="0"/>
              <a:buChar char="•"/>
            </a:pPr>
            <a:r>
              <a:rPr lang="en-US" dirty="0"/>
              <a:t>Retrospective</a:t>
            </a:r>
          </a:p>
          <a:p>
            <a:pPr marL="285750" indent="-285750">
              <a:buFont typeface="Arial" panose="020B0604020202020204" pitchFamily="34" charset="0"/>
              <a:buChar char="•"/>
            </a:pPr>
            <a:r>
              <a:rPr lang="en-US" dirty="0"/>
              <a:t>Descriptive</a:t>
            </a:r>
          </a:p>
          <a:p>
            <a:pPr marL="285750" indent="-285750">
              <a:buFont typeface="Arial" panose="020B0604020202020204" pitchFamily="34" charset="0"/>
              <a:buChar char="•"/>
            </a:pPr>
            <a:r>
              <a:rPr lang="en-US" b="1" dirty="0">
                <a:solidFill>
                  <a:schemeClr val="accent6"/>
                </a:solidFill>
              </a:rPr>
              <a:t>Data Science</a:t>
            </a:r>
          </a:p>
          <a:p>
            <a:pPr marL="742950" lvl="1" indent="-285750">
              <a:buFont typeface="Arial" panose="020B0604020202020204" pitchFamily="34" charset="0"/>
              <a:buChar char="•"/>
            </a:pPr>
            <a:r>
              <a:rPr lang="en-US" b="1" dirty="0">
                <a:solidFill>
                  <a:schemeClr val="accent6"/>
                </a:solidFill>
              </a:rPr>
              <a:t>Predictive</a:t>
            </a:r>
          </a:p>
          <a:p>
            <a:pPr marL="1200150" lvl="2" indent="-285750">
              <a:buFont typeface="Arial" panose="020B0604020202020204" pitchFamily="34" charset="0"/>
              <a:buChar char="•"/>
            </a:pPr>
            <a:r>
              <a:rPr lang="en-US" b="1" dirty="0">
                <a:solidFill>
                  <a:schemeClr val="accent6"/>
                </a:solidFill>
              </a:rPr>
              <a:t>Supervised</a:t>
            </a:r>
            <a:r>
              <a:rPr lang="en-US" dirty="0"/>
              <a:t> </a:t>
            </a:r>
            <a:r>
              <a:rPr lang="en-US" b="1" dirty="0">
                <a:solidFill>
                  <a:schemeClr val="accent6"/>
                </a:solidFill>
              </a:rPr>
              <a:t>Learning</a:t>
            </a:r>
          </a:p>
          <a:p>
            <a:pPr marL="1657350" lvl="3" indent="-285750">
              <a:buFont typeface="Arial" panose="020B0604020202020204" pitchFamily="34" charset="0"/>
              <a:buChar char="•"/>
            </a:pPr>
            <a:r>
              <a:rPr lang="en-US" b="1" dirty="0">
                <a:solidFill>
                  <a:schemeClr val="accent6"/>
                </a:solidFill>
              </a:rPr>
              <a:t>Classification</a:t>
            </a:r>
          </a:p>
          <a:p>
            <a:pPr marL="2114550" lvl="4" indent="-285750">
              <a:buFont typeface="Arial" panose="020B0604020202020204" pitchFamily="34" charset="0"/>
              <a:buChar char="•"/>
            </a:pPr>
            <a:r>
              <a:rPr lang="en-US" b="1" dirty="0">
                <a:solidFill>
                  <a:schemeClr val="accent6"/>
                </a:solidFill>
              </a:rPr>
              <a:t>Binary</a:t>
            </a:r>
          </a:p>
          <a:p>
            <a:pPr marL="2114550" lvl="4" indent="-285750">
              <a:buFont typeface="Arial" panose="020B0604020202020204" pitchFamily="34" charset="0"/>
              <a:buChar char="•"/>
            </a:pPr>
            <a:r>
              <a:rPr lang="en-US" dirty="0"/>
              <a:t>Multi-Class</a:t>
            </a:r>
          </a:p>
          <a:p>
            <a:pPr marL="1657350" lvl="3" indent="-285750">
              <a:buFont typeface="Arial" panose="020B0604020202020204" pitchFamily="34" charset="0"/>
              <a:buChar char="•"/>
            </a:pPr>
            <a:r>
              <a:rPr lang="en-US" dirty="0"/>
              <a:t>Continuous</a:t>
            </a:r>
          </a:p>
          <a:p>
            <a:pPr marL="742950" lvl="1" indent="-285750">
              <a:buFont typeface="Arial" panose="020B0604020202020204" pitchFamily="34" charset="0"/>
              <a:buChar char="•"/>
            </a:pPr>
            <a:r>
              <a:rPr lang="en-US" dirty="0"/>
              <a:t>Forecasting</a:t>
            </a:r>
          </a:p>
          <a:p>
            <a:pPr marL="742950" lvl="2" indent="-285750">
              <a:buFont typeface="Arial" panose="020B0604020202020204" pitchFamily="34" charset="0"/>
              <a:buChar char="•"/>
            </a:pPr>
            <a:r>
              <a:rPr lang="en-US" dirty="0"/>
              <a:t>Unsupervised Learning</a:t>
            </a:r>
          </a:p>
          <a:p>
            <a:pPr marL="742950" lvl="1" indent="-285750">
              <a:buFont typeface="Arial" panose="020B0604020202020204" pitchFamily="34" charset="0"/>
              <a:buChar char="•"/>
            </a:pPr>
            <a:r>
              <a:rPr lang="en-US" dirty="0"/>
              <a:t>Associative System</a:t>
            </a:r>
          </a:p>
          <a:p>
            <a:pPr marL="285750" indent="-285750">
              <a:buFont typeface="Arial" panose="020B0604020202020204" pitchFamily="34" charset="0"/>
              <a:buChar char="•"/>
            </a:pPr>
            <a:endParaRPr lang="en-US" dirty="0"/>
          </a:p>
        </p:txBody>
      </p:sp>
      <p:sp>
        <p:nvSpPr>
          <p:cNvPr id="9" name="Footer Placeholder 4">
            <a:extLst>
              <a:ext uri="{FF2B5EF4-FFF2-40B4-BE49-F238E27FC236}">
                <a16:creationId xmlns:a16="http://schemas.microsoft.com/office/drawing/2014/main" id="{29E6DD82-5E9B-6445-82CF-374E50C2F2FE}"/>
              </a:ext>
            </a:extLst>
          </p:cNvPr>
          <p:cNvSpPr>
            <a:spLocks noGrp="1"/>
          </p:cNvSpPr>
          <p:nvPr>
            <p:ph type="ftr" sz="quarter" idx="3"/>
          </p:nvPr>
        </p:nvSpPr>
        <p:spPr>
          <a:xfrm>
            <a:off x="3028950" y="6356351"/>
            <a:ext cx="3086100" cy="365125"/>
          </a:xfrm>
        </p:spPr>
        <p:txBody>
          <a:bodyPr/>
          <a:lstStyle/>
          <a:p>
            <a:r>
              <a:rPr lang="en-US" dirty="0"/>
              <a:t>Kwartler CSCI E-96</a:t>
            </a:r>
          </a:p>
        </p:txBody>
      </p:sp>
    </p:spTree>
    <p:extLst>
      <p:ext uri="{BB962C8B-B14F-4D97-AF65-F5344CB8AC3E}">
        <p14:creationId xmlns:p14="http://schemas.microsoft.com/office/powerpoint/2010/main" val="26988113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9/5/22</a:t>
            </a:fld>
            <a:endParaRPr lang="en-US"/>
          </a:p>
        </p:txBody>
      </p:sp>
      <p:sp>
        <p:nvSpPr>
          <p:cNvPr id="3" name="Title 2"/>
          <p:cNvSpPr>
            <a:spLocks noGrp="1"/>
          </p:cNvSpPr>
          <p:nvPr>
            <p:ph type="title"/>
          </p:nvPr>
        </p:nvSpPr>
        <p:spPr/>
        <p:txBody>
          <a:bodyPr/>
          <a:lstStyle/>
          <a:p>
            <a:r>
              <a:rPr lang="en-US" dirty="0"/>
              <a:t>Types of Problems</a:t>
            </a:r>
          </a:p>
        </p:txBody>
      </p:sp>
      <p:sp>
        <p:nvSpPr>
          <p:cNvPr id="4" name="Slide Number Placeholder 3"/>
          <p:cNvSpPr>
            <a:spLocks noGrp="1"/>
          </p:cNvSpPr>
          <p:nvPr>
            <p:ph type="sldNum" sz="quarter" idx="12"/>
          </p:nvPr>
        </p:nvSpPr>
        <p:spPr/>
        <p:txBody>
          <a:bodyPr/>
          <a:lstStyle/>
          <a:p>
            <a:fld id="{37290FF7-652B-4475-AEAB-8B1A5D23AE09}" type="slidenum">
              <a:rPr lang="en-US" smtClean="0"/>
              <a:t>24</a:t>
            </a:fld>
            <a:endParaRPr lang="en-US"/>
          </a:p>
        </p:txBody>
      </p:sp>
      <p:sp>
        <p:nvSpPr>
          <p:cNvPr id="7" name="Rectangle 6"/>
          <p:cNvSpPr/>
          <p:nvPr/>
        </p:nvSpPr>
        <p:spPr>
          <a:xfrm>
            <a:off x="4640239" y="1801504"/>
            <a:ext cx="3794077" cy="87345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Ask yourself is there an outcome variable that we want to predict.</a:t>
            </a:r>
          </a:p>
        </p:txBody>
      </p:sp>
      <p:sp>
        <p:nvSpPr>
          <p:cNvPr id="8" name="Rectangle 7"/>
          <p:cNvSpPr/>
          <p:nvPr/>
        </p:nvSpPr>
        <p:spPr>
          <a:xfrm>
            <a:off x="4642513" y="2759122"/>
            <a:ext cx="3794077" cy="22223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Will the next patron purchase </a:t>
            </a:r>
            <a:r>
              <a:rPr lang="en-US" dirty="0" err="1"/>
              <a:t>ProductA</a:t>
            </a:r>
            <a:r>
              <a:rPr lang="en-US" dirty="0"/>
              <a:t>, </a:t>
            </a:r>
            <a:r>
              <a:rPr lang="en-US" dirty="0" err="1"/>
              <a:t>ProductB</a:t>
            </a:r>
            <a:r>
              <a:rPr lang="en-US" dirty="0"/>
              <a:t> or </a:t>
            </a:r>
            <a:r>
              <a:rPr lang="en-US" dirty="0" err="1"/>
              <a:t>ProductC</a:t>
            </a:r>
            <a:r>
              <a:rPr lang="en-US" dirty="0"/>
              <a:t>?</a:t>
            </a:r>
          </a:p>
          <a:p>
            <a:pPr algn="ctr"/>
            <a:r>
              <a:rPr lang="en-US" sz="1200" dirty="0"/>
              <a:t>The outcome is one of three classes, A, B, C.</a:t>
            </a:r>
          </a:p>
        </p:txBody>
      </p:sp>
      <p:sp>
        <p:nvSpPr>
          <p:cNvPr id="10" name="TextBox 9"/>
          <p:cNvSpPr txBox="1"/>
          <p:nvPr/>
        </p:nvSpPr>
        <p:spPr>
          <a:xfrm>
            <a:off x="504967" y="1883391"/>
            <a:ext cx="3358612" cy="3693319"/>
          </a:xfrm>
          <a:prstGeom prst="rect">
            <a:avLst/>
          </a:prstGeom>
          <a:noFill/>
        </p:spPr>
        <p:txBody>
          <a:bodyPr wrap="none" rtlCol="0">
            <a:spAutoFit/>
          </a:bodyPr>
          <a:lstStyle/>
          <a:p>
            <a:pPr marL="285750" indent="-285750">
              <a:buFont typeface="Arial" panose="020B0604020202020204" pitchFamily="34" charset="0"/>
              <a:buChar char="•"/>
            </a:pPr>
            <a:r>
              <a:rPr lang="en-US" dirty="0"/>
              <a:t>Retrospective</a:t>
            </a:r>
          </a:p>
          <a:p>
            <a:pPr marL="285750" indent="-285750">
              <a:buFont typeface="Arial" panose="020B0604020202020204" pitchFamily="34" charset="0"/>
              <a:buChar char="•"/>
            </a:pPr>
            <a:r>
              <a:rPr lang="en-US" dirty="0"/>
              <a:t>Descriptive</a:t>
            </a:r>
          </a:p>
          <a:p>
            <a:pPr marL="285750" indent="-285750">
              <a:buFont typeface="Arial" panose="020B0604020202020204" pitchFamily="34" charset="0"/>
              <a:buChar char="•"/>
            </a:pPr>
            <a:r>
              <a:rPr lang="en-US" b="1" dirty="0">
                <a:solidFill>
                  <a:schemeClr val="accent6"/>
                </a:solidFill>
              </a:rPr>
              <a:t>Data Science</a:t>
            </a:r>
          </a:p>
          <a:p>
            <a:pPr marL="742950" lvl="1" indent="-285750">
              <a:buFont typeface="Arial" panose="020B0604020202020204" pitchFamily="34" charset="0"/>
              <a:buChar char="•"/>
            </a:pPr>
            <a:r>
              <a:rPr lang="en-US" b="1" dirty="0">
                <a:solidFill>
                  <a:schemeClr val="accent6"/>
                </a:solidFill>
              </a:rPr>
              <a:t>Predictive</a:t>
            </a:r>
          </a:p>
          <a:p>
            <a:pPr marL="1200150" lvl="2" indent="-285750">
              <a:buFont typeface="Arial" panose="020B0604020202020204" pitchFamily="34" charset="0"/>
              <a:buChar char="•"/>
            </a:pPr>
            <a:r>
              <a:rPr lang="en-US" b="1" dirty="0">
                <a:solidFill>
                  <a:schemeClr val="accent6"/>
                </a:solidFill>
              </a:rPr>
              <a:t>Supervised</a:t>
            </a:r>
            <a:r>
              <a:rPr lang="en-US" dirty="0"/>
              <a:t> </a:t>
            </a:r>
            <a:r>
              <a:rPr lang="en-US" b="1" dirty="0">
                <a:solidFill>
                  <a:schemeClr val="accent6"/>
                </a:solidFill>
              </a:rPr>
              <a:t>Learning</a:t>
            </a:r>
          </a:p>
          <a:p>
            <a:pPr marL="1657350" lvl="3" indent="-285750">
              <a:buFont typeface="Arial" panose="020B0604020202020204" pitchFamily="34" charset="0"/>
              <a:buChar char="•"/>
            </a:pPr>
            <a:r>
              <a:rPr lang="en-US" b="1" dirty="0">
                <a:solidFill>
                  <a:schemeClr val="accent6"/>
                </a:solidFill>
              </a:rPr>
              <a:t>Classification</a:t>
            </a:r>
          </a:p>
          <a:p>
            <a:pPr marL="2114550" lvl="4" indent="-285750">
              <a:buFont typeface="Arial" panose="020B0604020202020204" pitchFamily="34" charset="0"/>
              <a:buChar char="•"/>
            </a:pPr>
            <a:r>
              <a:rPr lang="en-US" dirty="0"/>
              <a:t>Binary</a:t>
            </a:r>
          </a:p>
          <a:p>
            <a:pPr marL="2114550" lvl="4" indent="-285750">
              <a:buFont typeface="Arial" panose="020B0604020202020204" pitchFamily="34" charset="0"/>
              <a:buChar char="•"/>
            </a:pPr>
            <a:r>
              <a:rPr lang="en-US" b="1" dirty="0">
                <a:solidFill>
                  <a:schemeClr val="accent6"/>
                </a:solidFill>
              </a:rPr>
              <a:t>Multi-Class</a:t>
            </a:r>
          </a:p>
          <a:p>
            <a:pPr marL="1657350" lvl="3" indent="-285750">
              <a:buFont typeface="Arial" panose="020B0604020202020204" pitchFamily="34" charset="0"/>
              <a:buChar char="•"/>
            </a:pPr>
            <a:r>
              <a:rPr lang="en-US" dirty="0"/>
              <a:t>Continuous</a:t>
            </a:r>
          </a:p>
          <a:p>
            <a:pPr marL="742950" lvl="1" indent="-285750">
              <a:buFont typeface="Arial" panose="020B0604020202020204" pitchFamily="34" charset="0"/>
              <a:buChar char="•"/>
            </a:pPr>
            <a:r>
              <a:rPr lang="en-US" dirty="0"/>
              <a:t>Forecasting</a:t>
            </a:r>
          </a:p>
          <a:p>
            <a:pPr marL="742950" lvl="2" indent="-285750">
              <a:buFont typeface="Arial" panose="020B0604020202020204" pitchFamily="34" charset="0"/>
              <a:buChar char="•"/>
            </a:pPr>
            <a:r>
              <a:rPr lang="en-US" dirty="0"/>
              <a:t>Unsupervised Learning</a:t>
            </a:r>
          </a:p>
          <a:p>
            <a:pPr marL="742950" lvl="1" indent="-285750">
              <a:buFont typeface="Arial" panose="020B0604020202020204" pitchFamily="34" charset="0"/>
              <a:buChar char="•"/>
            </a:pPr>
            <a:r>
              <a:rPr lang="en-US" dirty="0"/>
              <a:t>Associative System</a:t>
            </a:r>
          </a:p>
          <a:p>
            <a:pPr marL="285750" indent="-285750">
              <a:buFont typeface="Arial" panose="020B0604020202020204" pitchFamily="34" charset="0"/>
              <a:buChar char="•"/>
            </a:pPr>
            <a:endParaRPr lang="en-US" dirty="0"/>
          </a:p>
        </p:txBody>
      </p:sp>
      <p:sp>
        <p:nvSpPr>
          <p:cNvPr id="9" name="Footer Placeholder 4">
            <a:extLst>
              <a:ext uri="{FF2B5EF4-FFF2-40B4-BE49-F238E27FC236}">
                <a16:creationId xmlns:a16="http://schemas.microsoft.com/office/drawing/2014/main" id="{55206795-7457-9342-9CCB-542094A01432}"/>
              </a:ext>
            </a:extLst>
          </p:cNvPr>
          <p:cNvSpPr>
            <a:spLocks noGrp="1"/>
          </p:cNvSpPr>
          <p:nvPr>
            <p:ph type="ftr" sz="quarter" idx="3"/>
          </p:nvPr>
        </p:nvSpPr>
        <p:spPr>
          <a:xfrm>
            <a:off x="3028950" y="6356351"/>
            <a:ext cx="3086100" cy="365125"/>
          </a:xfrm>
        </p:spPr>
        <p:txBody>
          <a:bodyPr/>
          <a:lstStyle/>
          <a:p>
            <a:r>
              <a:rPr lang="en-US" dirty="0"/>
              <a:t>Kwartler CSCI E-96</a:t>
            </a:r>
          </a:p>
        </p:txBody>
      </p:sp>
    </p:spTree>
    <p:extLst>
      <p:ext uri="{BB962C8B-B14F-4D97-AF65-F5344CB8AC3E}">
        <p14:creationId xmlns:p14="http://schemas.microsoft.com/office/powerpoint/2010/main" val="26020829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9/5/22</a:t>
            </a:fld>
            <a:endParaRPr lang="en-US"/>
          </a:p>
        </p:txBody>
      </p:sp>
      <p:sp>
        <p:nvSpPr>
          <p:cNvPr id="3" name="Title 2"/>
          <p:cNvSpPr>
            <a:spLocks noGrp="1"/>
          </p:cNvSpPr>
          <p:nvPr>
            <p:ph type="title"/>
          </p:nvPr>
        </p:nvSpPr>
        <p:spPr/>
        <p:txBody>
          <a:bodyPr/>
          <a:lstStyle/>
          <a:p>
            <a:r>
              <a:rPr lang="en-US" dirty="0"/>
              <a:t>Types of Problems</a:t>
            </a:r>
          </a:p>
        </p:txBody>
      </p:sp>
      <p:sp>
        <p:nvSpPr>
          <p:cNvPr id="4" name="Slide Number Placeholder 3"/>
          <p:cNvSpPr>
            <a:spLocks noGrp="1"/>
          </p:cNvSpPr>
          <p:nvPr>
            <p:ph type="sldNum" sz="quarter" idx="12"/>
          </p:nvPr>
        </p:nvSpPr>
        <p:spPr/>
        <p:txBody>
          <a:bodyPr/>
          <a:lstStyle/>
          <a:p>
            <a:fld id="{37290FF7-652B-4475-AEAB-8B1A5D23AE09}" type="slidenum">
              <a:rPr lang="en-US" smtClean="0"/>
              <a:t>25</a:t>
            </a:fld>
            <a:endParaRPr lang="en-US"/>
          </a:p>
        </p:txBody>
      </p:sp>
      <p:sp>
        <p:nvSpPr>
          <p:cNvPr id="7" name="Rectangle 6"/>
          <p:cNvSpPr/>
          <p:nvPr/>
        </p:nvSpPr>
        <p:spPr>
          <a:xfrm>
            <a:off x="4640239" y="1801504"/>
            <a:ext cx="3794077" cy="87345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Ask yourself is there an outcome variable that we want to predict.</a:t>
            </a:r>
          </a:p>
        </p:txBody>
      </p:sp>
      <p:sp>
        <p:nvSpPr>
          <p:cNvPr id="8" name="Rectangle 7"/>
          <p:cNvSpPr/>
          <p:nvPr/>
        </p:nvSpPr>
        <p:spPr>
          <a:xfrm>
            <a:off x="4642513" y="2759122"/>
            <a:ext cx="3794077" cy="22223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How many ice cream cones will we sell on an 85 degree, Saturday?</a:t>
            </a:r>
          </a:p>
          <a:p>
            <a:pPr algn="ctr"/>
            <a:r>
              <a:rPr lang="en-US" sz="1200" dirty="0"/>
              <a:t>(the outcome is a continuous 0 to some number of cones)</a:t>
            </a:r>
          </a:p>
        </p:txBody>
      </p:sp>
      <p:sp>
        <p:nvSpPr>
          <p:cNvPr id="10" name="TextBox 9"/>
          <p:cNvSpPr txBox="1"/>
          <p:nvPr/>
        </p:nvSpPr>
        <p:spPr>
          <a:xfrm>
            <a:off x="504967" y="1883391"/>
            <a:ext cx="3358612" cy="3693319"/>
          </a:xfrm>
          <a:prstGeom prst="rect">
            <a:avLst/>
          </a:prstGeom>
          <a:noFill/>
        </p:spPr>
        <p:txBody>
          <a:bodyPr wrap="none" rtlCol="0">
            <a:spAutoFit/>
          </a:bodyPr>
          <a:lstStyle/>
          <a:p>
            <a:pPr marL="285750" indent="-285750">
              <a:buFont typeface="Arial" panose="020B0604020202020204" pitchFamily="34" charset="0"/>
              <a:buChar char="•"/>
            </a:pPr>
            <a:r>
              <a:rPr lang="en-US" dirty="0"/>
              <a:t>Retrospective</a:t>
            </a:r>
          </a:p>
          <a:p>
            <a:pPr marL="285750" indent="-285750">
              <a:buFont typeface="Arial" panose="020B0604020202020204" pitchFamily="34" charset="0"/>
              <a:buChar char="•"/>
            </a:pPr>
            <a:r>
              <a:rPr lang="en-US" dirty="0"/>
              <a:t>Descriptive</a:t>
            </a:r>
          </a:p>
          <a:p>
            <a:pPr marL="285750" indent="-285750">
              <a:buFont typeface="Arial" panose="020B0604020202020204" pitchFamily="34" charset="0"/>
              <a:buChar char="•"/>
            </a:pPr>
            <a:r>
              <a:rPr lang="en-US" b="1" dirty="0">
                <a:solidFill>
                  <a:schemeClr val="accent6"/>
                </a:solidFill>
              </a:rPr>
              <a:t>Data Science</a:t>
            </a:r>
          </a:p>
          <a:p>
            <a:pPr marL="742950" lvl="1" indent="-285750">
              <a:buFont typeface="Arial" panose="020B0604020202020204" pitchFamily="34" charset="0"/>
              <a:buChar char="•"/>
            </a:pPr>
            <a:r>
              <a:rPr lang="en-US" b="1" dirty="0">
                <a:solidFill>
                  <a:schemeClr val="accent6"/>
                </a:solidFill>
              </a:rPr>
              <a:t>Predictive</a:t>
            </a:r>
          </a:p>
          <a:p>
            <a:pPr marL="1200150" lvl="2" indent="-285750">
              <a:buFont typeface="Arial" panose="020B0604020202020204" pitchFamily="34" charset="0"/>
              <a:buChar char="•"/>
            </a:pPr>
            <a:r>
              <a:rPr lang="en-US" dirty="0"/>
              <a:t>Supervised Learning</a:t>
            </a:r>
          </a:p>
          <a:p>
            <a:pPr marL="1657350" lvl="3" indent="-285750">
              <a:buFont typeface="Arial" panose="020B0604020202020204" pitchFamily="34" charset="0"/>
              <a:buChar char="•"/>
            </a:pPr>
            <a:r>
              <a:rPr lang="en-US" dirty="0"/>
              <a:t>Classification</a:t>
            </a:r>
          </a:p>
          <a:p>
            <a:pPr marL="2114550" lvl="4" indent="-285750">
              <a:buFont typeface="Arial" panose="020B0604020202020204" pitchFamily="34" charset="0"/>
              <a:buChar char="•"/>
            </a:pPr>
            <a:r>
              <a:rPr lang="en-US" dirty="0"/>
              <a:t>Binary</a:t>
            </a:r>
          </a:p>
          <a:p>
            <a:pPr marL="2114550" lvl="4" indent="-285750">
              <a:buFont typeface="Arial" panose="020B0604020202020204" pitchFamily="34" charset="0"/>
              <a:buChar char="•"/>
            </a:pPr>
            <a:r>
              <a:rPr lang="en-US" dirty="0"/>
              <a:t>Multi-Class</a:t>
            </a:r>
          </a:p>
          <a:p>
            <a:pPr marL="1657350" lvl="3" indent="-285750">
              <a:buFont typeface="Arial" panose="020B0604020202020204" pitchFamily="34" charset="0"/>
              <a:buChar char="•"/>
            </a:pPr>
            <a:r>
              <a:rPr lang="en-US" b="1" dirty="0">
                <a:solidFill>
                  <a:schemeClr val="accent6"/>
                </a:solidFill>
              </a:rPr>
              <a:t>Continuous</a:t>
            </a:r>
          </a:p>
          <a:p>
            <a:pPr marL="742950" lvl="1" indent="-285750">
              <a:buFont typeface="Arial" panose="020B0604020202020204" pitchFamily="34" charset="0"/>
              <a:buChar char="•"/>
            </a:pPr>
            <a:r>
              <a:rPr lang="en-US" dirty="0"/>
              <a:t>Forecasting</a:t>
            </a:r>
          </a:p>
          <a:p>
            <a:pPr marL="742950" lvl="2" indent="-285750">
              <a:buFont typeface="Arial" panose="020B0604020202020204" pitchFamily="34" charset="0"/>
              <a:buChar char="•"/>
            </a:pPr>
            <a:r>
              <a:rPr lang="en-US" dirty="0"/>
              <a:t>Unsupervised Learning</a:t>
            </a:r>
          </a:p>
          <a:p>
            <a:pPr marL="742950" lvl="1" indent="-285750">
              <a:buFont typeface="Arial" panose="020B0604020202020204" pitchFamily="34" charset="0"/>
              <a:buChar char="•"/>
            </a:pPr>
            <a:r>
              <a:rPr lang="en-US" dirty="0"/>
              <a:t>Associative System</a:t>
            </a:r>
          </a:p>
          <a:p>
            <a:pPr marL="285750" indent="-285750">
              <a:buFont typeface="Arial" panose="020B0604020202020204" pitchFamily="34" charset="0"/>
              <a:buChar char="•"/>
            </a:pPr>
            <a:endParaRPr lang="en-US" dirty="0"/>
          </a:p>
        </p:txBody>
      </p:sp>
      <p:sp>
        <p:nvSpPr>
          <p:cNvPr id="9" name="Footer Placeholder 4">
            <a:extLst>
              <a:ext uri="{FF2B5EF4-FFF2-40B4-BE49-F238E27FC236}">
                <a16:creationId xmlns:a16="http://schemas.microsoft.com/office/drawing/2014/main" id="{E71DCEBC-56D6-C14B-8846-BF85E6DAA364}"/>
              </a:ext>
            </a:extLst>
          </p:cNvPr>
          <p:cNvSpPr>
            <a:spLocks noGrp="1"/>
          </p:cNvSpPr>
          <p:nvPr>
            <p:ph type="ftr" sz="quarter" idx="3"/>
          </p:nvPr>
        </p:nvSpPr>
        <p:spPr>
          <a:xfrm>
            <a:off x="3028950" y="6356351"/>
            <a:ext cx="3086100" cy="365125"/>
          </a:xfrm>
        </p:spPr>
        <p:txBody>
          <a:bodyPr/>
          <a:lstStyle/>
          <a:p>
            <a:r>
              <a:rPr lang="en-US" dirty="0"/>
              <a:t>Kwartler CSCI E-96</a:t>
            </a:r>
          </a:p>
        </p:txBody>
      </p:sp>
    </p:spTree>
    <p:extLst>
      <p:ext uri="{BB962C8B-B14F-4D97-AF65-F5344CB8AC3E}">
        <p14:creationId xmlns:p14="http://schemas.microsoft.com/office/powerpoint/2010/main" val="8419263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9/5/22</a:t>
            </a:fld>
            <a:endParaRPr lang="en-US"/>
          </a:p>
        </p:txBody>
      </p:sp>
      <p:sp>
        <p:nvSpPr>
          <p:cNvPr id="3" name="Title 2"/>
          <p:cNvSpPr>
            <a:spLocks noGrp="1"/>
          </p:cNvSpPr>
          <p:nvPr>
            <p:ph type="title"/>
          </p:nvPr>
        </p:nvSpPr>
        <p:spPr/>
        <p:txBody>
          <a:bodyPr/>
          <a:lstStyle/>
          <a:p>
            <a:r>
              <a:rPr lang="en-US" dirty="0"/>
              <a:t>Types of Problems</a:t>
            </a:r>
          </a:p>
        </p:txBody>
      </p:sp>
      <p:sp>
        <p:nvSpPr>
          <p:cNvPr id="4" name="Slide Number Placeholder 3"/>
          <p:cNvSpPr>
            <a:spLocks noGrp="1"/>
          </p:cNvSpPr>
          <p:nvPr>
            <p:ph type="sldNum" sz="quarter" idx="12"/>
          </p:nvPr>
        </p:nvSpPr>
        <p:spPr/>
        <p:txBody>
          <a:bodyPr/>
          <a:lstStyle/>
          <a:p>
            <a:fld id="{37290FF7-652B-4475-AEAB-8B1A5D23AE09}" type="slidenum">
              <a:rPr lang="en-US" smtClean="0"/>
              <a:t>26</a:t>
            </a:fld>
            <a:endParaRPr lang="en-US"/>
          </a:p>
        </p:txBody>
      </p:sp>
      <p:sp>
        <p:nvSpPr>
          <p:cNvPr id="7" name="Rectangle 6"/>
          <p:cNvSpPr/>
          <p:nvPr/>
        </p:nvSpPr>
        <p:spPr>
          <a:xfrm>
            <a:off x="4640239" y="1801504"/>
            <a:ext cx="3794077" cy="87345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Ask yourself is there an outcome variable that we want to predict.</a:t>
            </a:r>
          </a:p>
        </p:txBody>
      </p:sp>
      <p:sp>
        <p:nvSpPr>
          <p:cNvPr id="8" name="Rectangle 7"/>
          <p:cNvSpPr/>
          <p:nvPr/>
        </p:nvSpPr>
        <p:spPr>
          <a:xfrm>
            <a:off x="4642513" y="2759122"/>
            <a:ext cx="3794077" cy="22223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How much corn meal will we need for our corn dogs this month?</a:t>
            </a:r>
          </a:p>
          <a:p>
            <a:pPr algn="ctr"/>
            <a:r>
              <a:rPr lang="en-US" sz="1200" dirty="0"/>
              <a:t>(there is an outcome, and the data is time related)</a:t>
            </a:r>
          </a:p>
        </p:txBody>
      </p:sp>
      <p:sp>
        <p:nvSpPr>
          <p:cNvPr id="9" name="TextBox 8"/>
          <p:cNvSpPr txBox="1"/>
          <p:nvPr/>
        </p:nvSpPr>
        <p:spPr>
          <a:xfrm>
            <a:off x="504967" y="1883391"/>
            <a:ext cx="3358612" cy="3693319"/>
          </a:xfrm>
          <a:prstGeom prst="rect">
            <a:avLst/>
          </a:prstGeom>
          <a:noFill/>
        </p:spPr>
        <p:txBody>
          <a:bodyPr wrap="none" rtlCol="0">
            <a:spAutoFit/>
          </a:bodyPr>
          <a:lstStyle/>
          <a:p>
            <a:pPr marL="285750" indent="-285750">
              <a:buFont typeface="Arial" panose="020B0604020202020204" pitchFamily="34" charset="0"/>
              <a:buChar char="•"/>
            </a:pPr>
            <a:r>
              <a:rPr lang="en-US" dirty="0"/>
              <a:t>Retrospective</a:t>
            </a:r>
          </a:p>
          <a:p>
            <a:pPr marL="285750" indent="-285750">
              <a:buFont typeface="Arial" panose="020B0604020202020204" pitchFamily="34" charset="0"/>
              <a:buChar char="•"/>
            </a:pPr>
            <a:r>
              <a:rPr lang="en-US" dirty="0"/>
              <a:t>Descriptive</a:t>
            </a:r>
          </a:p>
          <a:p>
            <a:pPr marL="285750" indent="-285750">
              <a:buFont typeface="Arial" panose="020B0604020202020204" pitchFamily="34" charset="0"/>
              <a:buChar char="•"/>
            </a:pPr>
            <a:r>
              <a:rPr lang="en-US" b="1" dirty="0">
                <a:solidFill>
                  <a:schemeClr val="accent6"/>
                </a:solidFill>
              </a:rPr>
              <a:t>Data Science</a:t>
            </a:r>
          </a:p>
          <a:p>
            <a:pPr marL="742950" lvl="1" indent="-285750">
              <a:buFont typeface="Arial" panose="020B0604020202020204" pitchFamily="34" charset="0"/>
              <a:buChar char="•"/>
            </a:pPr>
            <a:r>
              <a:rPr lang="en-US" dirty="0"/>
              <a:t>Predictive</a:t>
            </a:r>
          </a:p>
          <a:p>
            <a:pPr marL="1200150" lvl="2" indent="-285750">
              <a:buFont typeface="Arial" panose="020B0604020202020204" pitchFamily="34" charset="0"/>
              <a:buChar char="•"/>
            </a:pPr>
            <a:r>
              <a:rPr lang="en-US" dirty="0"/>
              <a:t>Supervised Learning</a:t>
            </a:r>
          </a:p>
          <a:p>
            <a:pPr marL="1657350" lvl="3" indent="-285750">
              <a:buFont typeface="Arial" panose="020B0604020202020204" pitchFamily="34" charset="0"/>
              <a:buChar char="•"/>
            </a:pPr>
            <a:r>
              <a:rPr lang="en-US" dirty="0"/>
              <a:t>Classification</a:t>
            </a:r>
          </a:p>
          <a:p>
            <a:pPr marL="2114550" lvl="4" indent="-285750">
              <a:buFont typeface="Arial" panose="020B0604020202020204" pitchFamily="34" charset="0"/>
              <a:buChar char="•"/>
            </a:pPr>
            <a:r>
              <a:rPr lang="en-US" dirty="0"/>
              <a:t>Binary</a:t>
            </a:r>
          </a:p>
          <a:p>
            <a:pPr marL="2114550" lvl="4" indent="-285750">
              <a:buFont typeface="Arial" panose="020B0604020202020204" pitchFamily="34" charset="0"/>
              <a:buChar char="•"/>
            </a:pPr>
            <a:r>
              <a:rPr lang="en-US" dirty="0"/>
              <a:t>Multi-Class</a:t>
            </a:r>
          </a:p>
          <a:p>
            <a:pPr marL="1657350" lvl="3" indent="-285750">
              <a:buFont typeface="Arial" panose="020B0604020202020204" pitchFamily="34" charset="0"/>
              <a:buChar char="•"/>
            </a:pPr>
            <a:r>
              <a:rPr lang="en-US" dirty="0"/>
              <a:t>Continuous</a:t>
            </a:r>
          </a:p>
          <a:p>
            <a:pPr marL="742950" lvl="1" indent="-285750">
              <a:buFont typeface="Arial" panose="020B0604020202020204" pitchFamily="34" charset="0"/>
              <a:buChar char="•"/>
            </a:pPr>
            <a:r>
              <a:rPr lang="en-US" b="1" dirty="0">
                <a:solidFill>
                  <a:schemeClr val="accent6"/>
                </a:solidFill>
              </a:rPr>
              <a:t>Forecasting</a:t>
            </a:r>
          </a:p>
          <a:p>
            <a:pPr marL="742950" lvl="2" indent="-285750">
              <a:buFont typeface="Arial" panose="020B0604020202020204" pitchFamily="34" charset="0"/>
              <a:buChar char="•"/>
            </a:pPr>
            <a:r>
              <a:rPr lang="en-US" dirty="0"/>
              <a:t>Unsupervised Learning</a:t>
            </a:r>
          </a:p>
          <a:p>
            <a:pPr marL="742950" lvl="1" indent="-285750">
              <a:buFont typeface="Arial" panose="020B0604020202020204" pitchFamily="34" charset="0"/>
              <a:buChar char="•"/>
            </a:pPr>
            <a:r>
              <a:rPr lang="en-US" dirty="0"/>
              <a:t>Associative System</a:t>
            </a:r>
          </a:p>
          <a:p>
            <a:pPr marL="285750" indent="-285750">
              <a:buFont typeface="Arial" panose="020B0604020202020204" pitchFamily="34" charset="0"/>
              <a:buChar char="•"/>
            </a:pPr>
            <a:endParaRPr lang="en-US" dirty="0"/>
          </a:p>
        </p:txBody>
      </p:sp>
      <p:sp>
        <p:nvSpPr>
          <p:cNvPr id="10" name="Footer Placeholder 4">
            <a:extLst>
              <a:ext uri="{FF2B5EF4-FFF2-40B4-BE49-F238E27FC236}">
                <a16:creationId xmlns:a16="http://schemas.microsoft.com/office/drawing/2014/main" id="{3A81940B-C469-1545-8884-4B03DB1968FF}"/>
              </a:ext>
            </a:extLst>
          </p:cNvPr>
          <p:cNvSpPr>
            <a:spLocks noGrp="1"/>
          </p:cNvSpPr>
          <p:nvPr>
            <p:ph type="ftr" sz="quarter" idx="3"/>
          </p:nvPr>
        </p:nvSpPr>
        <p:spPr>
          <a:xfrm>
            <a:off x="3028950" y="6356351"/>
            <a:ext cx="3086100" cy="365125"/>
          </a:xfrm>
        </p:spPr>
        <p:txBody>
          <a:bodyPr/>
          <a:lstStyle/>
          <a:p>
            <a:r>
              <a:rPr lang="en-US" dirty="0"/>
              <a:t>Kwartler CSCI E-96</a:t>
            </a:r>
          </a:p>
        </p:txBody>
      </p:sp>
    </p:spTree>
    <p:extLst>
      <p:ext uri="{BB962C8B-B14F-4D97-AF65-F5344CB8AC3E}">
        <p14:creationId xmlns:p14="http://schemas.microsoft.com/office/powerpoint/2010/main" val="10930523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9/5/22</a:t>
            </a:fld>
            <a:endParaRPr lang="en-US"/>
          </a:p>
        </p:txBody>
      </p:sp>
      <p:sp>
        <p:nvSpPr>
          <p:cNvPr id="3" name="Title 2"/>
          <p:cNvSpPr>
            <a:spLocks noGrp="1"/>
          </p:cNvSpPr>
          <p:nvPr>
            <p:ph type="title"/>
          </p:nvPr>
        </p:nvSpPr>
        <p:spPr/>
        <p:txBody>
          <a:bodyPr/>
          <a:lstStyle/>
          <a:p>
            <a:r>
              <a:rPr lang="en-US" dirty="0"/>
              <a:t>Types of Problems</a:t>
            </a:r>
          </a:p>
        </p:txBody>
      </p:sp>
      <p:sp>
        <p:nvSpPr>
          <p:cNvPr id="4" name="Slide Number Placeholder 3"/>
          <p:cNvSpPr>
            <a:spLocks noGrp="1"/>
          </p:cNvSpPr>
          <p:nvPr>
            <p:ph type="sldNum" sz="quarter" idx="12"/>
          </p:nvPr>
        </p:nvSpPr>
        <p:spPr/>
        <p:txBody>
          <a:bodyPr/>
          <a:lstStyle/>
          <a:p>
            <a:fld id="{37290FF7-652B-4475-AEAB-8B1A5D23AE09}" type="slidenum">
              <a:rPr lang="en-US" smtClean="0"/>
              <a:t>27</a:t>
            </a:fld>
            <a:endParaRPr lang="en-US"/>
          </a:p>
        </p:txBody>
      </p:sp>
      <p:sp>
        <p:nvSpPr>
          <p:cNvPr id="7" name="Rectangle 6"/>
          <p:cNvSpPr/>
          <p:nvPr/>
        </p:nvSpPr>
        <p:spPr>
          <a:xfrm>
            <a:off x="4640239" y="1801504"/>
            <a:ext cx="3794077" cy="87345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Ask yourself is there an outcome variable that we want to predict.</a:t>
            </a:r>
          </a:p>
        </p:txBody>
      </p:sp>
      <p:sp>
        <p:nvSpPr>
          <p:cNvPr id="8" name="Rectangle 7"/>
          <p:cNvSpPr/>
          <p:nvPr/>
        </p:nvSpPr>
        <p:spPr>
          <a:xfrm>
            <a:off x="4642513" y="2759122"/>
            <a:ext cx="3794077" cy="22223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Can our customer database be grouped in some meaningful way?</a:t>
            </a:r>
          </a:p>
          <a:p>
            <a:pPr algn="ctr"/>
            <a:r>
              <a:rPr lang="en-US" sz="1200" dirty="0"/>
              <a:t>(there is no clear outcome to predict, we can observe and explore the clusters within the customer </a:t>
            </a:r>
            <a:r>
              <a:rPr lang="en-US" sz="1200" dirty="0" err="1"/>
              <a:t>db</a:t>
            </a:r>
            <a:r>
              <a:rPr lang="en-US" sz="1200" dirty="0"/>
              <a:t>)</a:t>
            </a:r>
          </a:p>
        </p:txBody>
      </p:sp>
      <p:sp>
        <p:nvSpPr>
          <p:cNvPr id="10" name="TextBox 9"/>
          <p:cNvSpPr txBox="1"/>
          <p:nvPr/>
        </p:nvSpPr>
        <p:spPr>
          <a:xfrm>
            <a:off x="504967" y="1883391"/>
            <a:ext cx="3358612" cy="3693319"/>
          </a:xfrm>
          <a:prstGeom prst="rect">
            <a:avLst/>
          </a:prstGeom>
          <a:noFill/>
        </p:spPr>
        <p:txBody>
          <a:bodyPr wrap="none" rtlCol="0">
            <a:spAutoFit/>
          </a:bodyPr>
          <a:lstStyle/>
          <a:p>
            <a:pPr marL="285750" indent="-285750">
              <a:buFont typeface="Arial" panose="020B0604020202020204" pitchFamily="34" charset="0"/>
              <a:buChar char="•"/>
            </a:pPr>
            <a:r>
              <a:rPr lang="en-US" dirty="0"/>
              <a:t>Retrospective</a:t>
            </a:r>
          </a:p>
          <a:p>
            <a:pPr marL="285750" indent="-285750">
              <a:buFont typeface="Arial" panose="020B0604020202020204" pitchFamily="34" charset="0"/>
              <a:buChar char="•"/>
            </a:pPr>
            <a:r>
              <a:rPr lang="en-US" dirty="0"/>
              <a:t>Descriptive</a:t>
            </a:r>
          </a:p>
          <a:p>
            <a:pPr marL="285750" indent="-285750">
              <a:buFont typeface="Arial" panose="020B0604020202020204" pitchFamily="34" charset="0"/>
              <a:buChar char="•"/>
            </a:pPr>
            <a:r>
              <a:rPr lang="en-US" b="1" dirty="0">
                <a:solidFill>
                  <a:schemeClr val="accent6"/>
                </a:solidFill>
              </a:rPr>
              <a:t>Data Science</a:t>
            </a:r>
          </a:p>
          <a:p>
            <a:pPr marL="742950" lvl="1" indent="-285750">
              <a:buFont typeface="Arial" panose="020B0604020202020204" pitchFamily="34" charset="0"/>
              <a:buChar char="•"/>
            </a:pPr>
            <a:r>
              <a:rPr lang="en-US" dirty="0"/>
              <a:t>Predictive</a:t>
            </a:r>
          </a:p>
          <a:p>
            <a:pPr marL="1200150" lvl="2" indent="-285750">
              <a:buFont typeface="Arial" panose="020B0604020202020204" pitchFamily="34" charset="0"/>
              <a:buChar char="•"/>
            </a:pPr>
            <a:r>
              <a:rPr lang="en-US" dirty="0"/>
              <a:t>Supervised Learning</a:t>
            </a:r>
          </a:p>
          <a:p>
            <a:pPr marL="1657350" lvl="3" indent="-285750">
              <a:buFont typeface="Arial" panose="020B0604020202020204" pitchFamily="34" charset="0"/>
              <a:buChar char="•"/>
            </a:pPr>
            <a:r>
              <a:rPr lang="en-US" dirty="0"/>
              <a:t>Classification</a:t>
            </a:r>
          </a:p>
          <a:p>
            <a:pPr marL="2114550" lvl="4" indent="-285750">
              <a:buFont typeface="Arial" panose="020B0604020202020204" pitchFamily="34" charset="0"/>
              <a:buChar char="•"/>
            </a:pPr>
            <a:r>
              <a:rPr lang="en-US" dirty="0"/>
              <a:t>Binary</a:t>
            </a:r>
          </a:p>
          <a:p>
            <a:pPr marL="2114550" lvl="4" indent="-285750">
              <a:buFont typeface="Arial" panose="020B0604020202020204" pitchFamily="34" charset="0"/>
              <a:buChar char="•"/>
            </a:pPr>
            <a:r>
              <a:rPr lang="en-US" dirty="0"/>
              <a:t>Multi-Class</a:t>
            </a:r>
          </a:p>
          <a:p>
            <a:pPr marL="1657350" lvl="3" indent="-285750">
              <a:buFont typeface="Arial" panose="020B0604020202020204" pitchFamily="34" charset="0"/>
              <a:buChar char="•"/>
            </a:pPr>
            <a:r>
              <a:rPr lang="en-US" dirty="0"/>
              <a:t>Continuous</a:t>
            </a:r>
          </a:p>
          <a:p>
            <a:pPr marL="742950" lvl="1" indent="-285750">
              <a:buFont typeface="Arial" panose="020B0604020202020204" pitchFamily="34" charset="0"/>
              <a:buChar char="•"/>
            </a:pPr>
            <a:r>
              <a:rPr lang="en-US" dirty="0"/>
              <a:t>Forecasting</a:t>
            </a:r>
          </a:p>
          <a:p>
            <a:pPr marL="742950" lvl="2" indent="-285750">
              <a:buFont typeface="Arial" panose="020B0604020202020204" pitchFamily="34" charset="0"/>
              <a:buChar char="•"/>
            </a:pPr>
            <a:r>
              <a:rPr lang="en-US" b="1" dirty="0">
                <a:solidFill>
                  <a:schemeClr val="accent6"/>
                </a:solidFill>
              </a:rPr>
              <a:t>Unsupervised Learning</a:t>
            </a:r>
          </a:p>
          <a:p>
            <a:pPr marL="742950" lvl="1" indent="-285750">
              <a:buFont typeface="Arial" panose="020B0604020202020204" pitchFamily="34" charset="0"/>
              <a:buChar char="•"/>
            </a:pPr>
            <a:r>
              <a:rPr lang="en-US" dirty="0"/>
              <a:t>Associative System</a:t>
            </a:r>
          </a:p>
          <a:p>
            <a:pPr marL="285750" indent="-285750">
              <a:buFont typeface="Arial" panose="020B0604020202020204" pitchFamily="34" charset="0"/>
              <a:buChar char="•"/>
            </a:pPr>
            <a:endParaRPr lang="en-US" dirty="0"/>
          </a:p>
        </p:txBody>
      </p:sp>
      <p:sp>
        <p:nvSpPr>
          <p:cNvPr id="9" name="Footer Placeholder 4">
            <a:extLst>
              <a:ext uri="{FF2B5EF4-FFF2-40B4-BE49-F238E27FC236}">
                <a16:creationId xmlns:a16="http://schemas.microsoft.com/office/drawing/2014/main" id="{3F4B94F9-D9DB-4D46-8210-180290309D24}"/>
              </a:ext>
            </a:extLst>
          </p:cNvPr>
          <p:cNvSpPr>
            <a:spLocks noGrp="1"/>
          </p:cNvSpPr>
          <p:nvPr>
            <p:ph type="ftr" sz="quarter" idx="3"/>
          </p:nvPr>
        </p:nvSpPr>
        <p:spPr>
          <a:xfrm>
            <a:off x="3028950" y="6356351"/>
            <a:ext cx="3086100" cy="365125"/>
          </a:xfrm>
        </p:spPr>
        <p:txBody>
          <a:bodyPr/>
          <a:lstStyle/>
          <a:p>
            <a:r>
              <a:rPr lang="en-US" dirty="0"/>
              <a:t>Kwartler CSCI E-96</a:t>
            </a:r>
          </a:p>
        </p:txBody>
      </p:sp>
    </p:spTree>
    <p:extLst>
      <p:ext uri="{BB962C8B-B14F-4D97-AF65-F5344CB8AC3E}">
        <p14:creationId xmlns:p14="http://schemas.microsoft.com/office/powerpoint/2010/main" val="26018694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8259" y="365126"/>
            <a:ext cx="8327091" cy="591477"/>
          </a:xfrm>
        </p:spPr>
        <p:txBody>
          <a:bodyPr/>
          <a:lstStyle/>
          <a:p>
            <a:r>
              <a:rPr lang="en-US" dirty="0"/>
              <a:t>Unsupervised Learning: Find meaningful groups</a:t>
            </a:r>
          </a:p>
        </p:txBody>
      </p:sp>
      <p:sp>
        <p:nvSpPr>
          <p:cNvPr id="4" name="Date Placeholder 3"/>
          <p:cNvSpPr>
            <a:spLocks noGrp="1"/>
          </p:cNvSpPr>
          <p:nvPr>
            <p:ph type="dt" sz="half" idx="10"/>
          </p:nvPr>
        </p:nvSpPr>
        <p:spPr/>
        <p:txBody>
          <a:bodyPr/>
          <a:lstStyle/>
          <a:p>
            <a:fld id="{D753EFC8-4232-4598-94F6-94C0EBAFC469}" type="datetime1">
              <a:rPr lang="en-US" smtClean="0"/>
              <a:t>9/5/22</a:t>
            </a:fld>
            <a:endParaRPr lang="en-US"/>
          </a:p>
        </p:txBody>
      </p:sp>
      <p:sp>
        <p:nvSpPr>
          <p:cNvPr id="5" name="Slide Number Placeholder 4"/>
          <p:cNvSpPr>
            <a:spLocks noGrp="1"/>
          </p:cNvSpPr>
          <p:nvPr>
            <p:ph type="sldNum" sz="quarter" idx="12"/>
          </p:nvPr>
        </p:nvSpPr>
        <p:spPr/>
        <p:txBody>
          <a:bodyPr/>
          <a:lstStyle/>
          <a:p>
            <a:fld id="{37290FF7-652B-4475-AEAB-8B1A5D23AE09}" type="slidenum">
              <a:rPr lang="en-US" smtClean="0"/>
              <a:t>28</a:t>
            </a:fld>
            <a:endParaRPr lang="en-US"/>
          </a:p>
        </p:txBody>
      </p:sp>
      <p:sp>
        <p:nvSpPr>
          <p:cNvPr id="7" name="Shape 239"/>
          <p:cNvSpPr txBox="1"/>
          <p:nvPr/>
        </p:nvSpPr>
        <p:spPr>
          <a:xfrm>
            <a:off x="206000" y="1136109"/>
            <a:ext cx="8778300" cy="525600"/>
          </a:xfrm>
          <a:prstGeom prst="rect">
            <a:avLst/>
          </a:prstGeom>
          <a:solidFill>
            <a:schemeClr val="accent2"/>
          </a:solidFill>
          <a:ln>
            <a:noFill/>
          </a:ln>
        </p:spPr>
        <p:txBody>
          <a:bodyPr lIns="91425" tIns="91425" rIns="91425" bIns="91425" anchor="t" anchorCtr="0">
            <a:noAutofit/>
          </a:bodyPr>
          <a:lstStyle/>
          <a:p>
            <a:r>
              <a:rPr lang="en" sz="2400">
                <a:solidFill>
                  <a:srgbClr val="FFFFFF"/>
                </a:solidFill>
                <a:latin typeface="Open Sans"/>
                <a:ea typeface="Open Sans"/>
                <a:cs typeface="Open Sans"/>
                <a:sym typeface="Open Sans"/>
              </a:rPr>
              <a:t>Trying to find hidden structure in unlabelled data.</a:t>
            </a:r>
          </a:p>
        </p:txBody>
      </p:sp>
      <p:sp>
        <p:nvSpPr>
          <p:cNvPr id="8" name="Shape 240"/>
          <p:cNvSpPr txBox="1"/>
          <p:nvPr/>
        </p:nvSpPr>
        <p:spPr>
          <a:xfrm>
            <a:off x="206100" y="1585585"/>
            <a:ext cx="8778300" cy="246299"/>
          </a:xfrm>
          <a:prstGeom prst="rect">
            <a:avLst/>
          </a:prstGeom>
          <a:noFill/>
          <a:ln>
            <a:noFill/>
          </a:ln>
        </p:spPr>
        <p:txBody>
          <a:bodyPr lIns="91425" tIns="91425" rIns="91425" bIns="91425" anchor="t" anchorCtr="0">
            <a:noAutofit/>
          </a:bodyPr>
          <a:lstStyle/>
          <a:p>
            <a:r>
              <a:rPr lang="en" sz="1200" i="1" dirty="0">
                <a:latin typeface="Open Sans"/>
                <a:ea typeface="Open Sans"/>
                <a:cs typeface="Open Sans"/>
                <a:sym typeface="Open Sans"/>
              </a:rPr>
              <a:t>“Learn from observing”, “Look at my data and tell me about it”</a:t>
            </a:r>
          </a:p>
        </p:txBody>
      </p:sp>
      <p:grpSp>
        <p:nvGrpSpPr>
          <p:cNvPr id="9" name="Shape 231"/>
          <p:cNvGrpSpPr/>
          <p:nvPr/>
        </p:nvGrpSpPr>
        <p:grpSpPr>
          <a:xfrm>
            <a:off x="7286625" y="3000376"/>
            <a:ext cx="1220007" cy="1095796"/>
            <a:chOff x="4044183" y="930773"/>
            <a:chExt cx="806091" cy="730296"/>
          </a:xfrm>
        </p:grpSpPr>
        <p:sp>
          <p:nvSpPr>
            <p:cNvPr id="10" name="Shape 232"/>
            <p:cNvSpPr/>
            <p:nvPr/>
          </p:nvSpPr>
          <p:spPr>
            <a:xfrm>
              <a:off x="4044183" y="1376474"/>
              <a:ext cx="136499" cy="2844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sp>
          <p:nvSpPr>
            <p:cNvPr id="11" name="Shape 233"/>
            <p:cNvSpPr/>
            <p:nvPr/>
          </p:nvSpPr>
          <p:spPr>
            <a:xfrm>
              <a:off x="4267373" y="930773"/>
              <a:ext cx="136499" cy="730199"/>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sp>
          <p:nvSpPr>
            <p:cNvPr id="12" name="Shape 234"/>
            <p:cNvSpPr/>
            <p:nvPr/>
          </p:nvSpPr>
          <p:spPr>
            <a:xfrm>
              <a:off x="4490585" y="1190669"/>
              <a:ext cx="136499" cy="4704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sp>
          <p:nvSpPr>
            <p:cNvPr id="13" name="Shape 235"/>
            <p:cNvSpPr/>
            <p:nvPr/>
          </p:nvSpPr>
          <p:spPr>
            <a:xfrm>
              <a:off x="4713775" y="1070600"/>
              <a:ext cx="136499" cy="590399"/>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grpSp>
      <p:grpSp>
        <p:nvGrpSpPr>
          <p:cNvPr id="14" name="Shape 241"/>
          <p:cNvGrpSpPr/>
          <p:nvPr/>
        </p:nvGrpSpPr>
        <p:grpSpPr>
          <a:xfrm>
            <a:off x="325016" y="2971800"/>
            <a:ext cx="1218034" cy="1151233"/>
            <a:chOff x="4044175" y="930800"/>
            <a:chExt cx="806099" cy="730199"/>
          </a:xfrm>
        </p:grpSpPr>
        <p:sp>
          <p:nvSpPr>
            <p:cNvPr id="15" name="Shape 242"/>
            <p:cNvSpPr/>
            <p:nvPr/>
          </p:nvSpPr>
          <p:spPr>
            <a:xfrm>
              <a:off x="4044175" y="1017125"/>
              <a:ext cx="136499" cy="643799"/>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sp>
          <p:nvSpPr>
            <p:cNvPr id="16" name="Shape 243"/>
            <p:cNvSpPr/>
            <p:nvPr/>
          </p:nvSpPr>
          <p:spPr>
            <a:xfrm>
              <a:off x="4267375" y="1300350"/>
              <a:ext cx="136499" cy="3606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sp>
          <p:nvSpPr>
            <p:cNvPr id="17" name="Shape 244"/>
            <p:cNvSpPr/>
            <p:nvPr/>
          </p:nvSpPr>
          <p:spPr>
            <a:xfrm>
              <a:off x="4490575" y="930800"/>
              <a:ext cx="136499" cy="730199"/>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sp>
          <p:nvSpPr>
            <p:cNvPr id="18" name="Shape 245"/>
            <p:cNvSpPr/>
            <p:nvPr/>
          </p:nvSpPr>
          <p:spPr>
            <a:xfrm>
              <a:off x="4713775" y="1070600"/>
              <a:ext cx="136499" cy="590399"/>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grpSp>
      <p:pic>
        <p:nvPicPr>
          <p:cNvPr id="19" name="Shape 246"/>
          <p:cNvPicPr preferRelativeResize="0"/>
          <p:nvPr/>
        </p:nvPicPr>
        <p:blipFill>
          <a:blip r:embed="rId2">
            <a:alphaModFix/>
          </a:blip>
          <a:stretch>
            <a:fillRect/>
          </a:stretch>
        </p:blipFill>
        <p:spPr>
          <a:xfrm>
            <a:off x="387710" y="3093304"/>
            <a:ext cx="1580884" cy="1718199"/>
          </a:xfrm>
          <a:prstGeom prst="rect">
            <a:avLst/>
          </a:prstGeom>
          <a:noFill/>
          <a:ln>
            <a:noFill/>
          </a:ln>
        </p:spPr>
      </p:pic>
      <p:sp>
        <p:nvSpPr>
          <p:cNvPr id="20" name="Shape 247"/>
          <p:cNvSpPr txBox="1"/>
          <p:nvPr/>
        </p:nvSpPr>
        <p:spPr>
          <a:xfrm>
            <a:off x="395900" y="2276832"/>
            <a:ext cx="1184400" cy="432599"/>
          </a:xfrm>
          <a:prstGeom prst="rect">
            <a:avLst/>
          </a:prstGeom>
          <a:noFill/>
          <a:ln>
            <a:noFill/>
          </a:ln>
        </p:spPr>
        <p:txBody>
          <a:bodyPr lIns="91425" tIns="91425" rIns="91425" bIns="91425" anchor="t" anchorCtr="0">
            <a:noAutofit/>
          </a:bodyPr>
          <a:lstStyle/>
          <a:p>
            <a:pPr algn="ctr"/>
            <a:r>
              <a:rPr lang="en" u="sng" dirty="0">
                <a:latin typeface="Open Sans"/>
                <a:ea typeface="Open Sans"/>
                <a:cs typeface="Open Sans"/>
                <a:sym typeface="Open Sans"/>
              </a:rPr>
              <a:t>Data Setup</a:t>
            </a:r>
          </a:p>
        </p:txBody>
      </p:sp>
      <p:sp>
        <p:nvSpPr>
          <p:cNvPr id="22" name="Shape 249"/>
          <p:cNvSpPr txBox="1"/>
          <p:nvPr/>
        </p:nvSpPr>
        <p:spPr>
          <a:xfrm>
            <a:off x="2436563" y="2276831"/>
            <a:ext cx="1135312" cy="432599"/>
          </a:xfrm>
          <a:prstGeom prst="rect">
            <a:avLst/>
          </a:prstGeom>
          <a:noFill/>
          <a:ln>
            <a:noFill/>
          </a:ln>
        </p:spPr>
        <p:txBody>
          <a:bodyPr lIns="91425" tIns="91425" rIns="91425" bIns="91425" anchor="t" anchorCtr="0">
            <a:noAutofit/>
          </a:bodyPr>
          <a:lstStyle/>
          <a:p>
            <a:pPr algn="ctr"/>
            <a:r>
              <a:rPr lang="en" u="sng">
                <a:latin typeface="Open Sans"/>
                <a:ea typeface="Open Sans"/>
                <a:cs typeface="Open Sans"/>
                <a:sym typeface="Open Sans"/>
              </a:rPr>
              <a:t>Method</a:t>
            </a:r>
          </a:p>
        </p:txBody>
      </p:sp>
      <p:grpSp>
        <p:nvGrpSpPr>
          <p:cNvPr id="23" name="Shape 250"/>
          <p:cNvGrpSpPr/>
          <p:nvPr/>
        </p:nvGrpSpPr>
        <p:grpSpPr>
          <a:xfrm>
            <a:off x="2282220" y="2893485"/>
            <a:ext cx="1461105" cy="1248962"/>
            <a:chOff x="2006350" y="2235900"/>
            <a:chExt cx="829924" cy="709425"/>
          </a:xfrm>
        </p:grpSpPr>
        <p:sp>
          <p:nvSpPr>
            <p:cNvPr id="24" name="Shape 251"/>
            <p:cNvSpPr/>
            <p:nvPr/>
          </p:nvSpPr>
          <p:spPr>
            <a:xfrm>
              <a:off x="2253075" y="2462250"/>
              <a:ext cx="364199" cy="364199"/>
            </a:xfrm>
            <a:prstGeom prst="ellipse">
              <a:avLst/>
            </a:prstGeom>
            <a:solidFill>
              <a:schemeClr val="lt2"/>
            </a:solidFill>
            <a:ln w="9525" cap="flat" cmpd="sng">
              <a:solidFill>
                <a:srgbClr val="D55F27"/>
              </a:solidFill>
              <a:prstDash val="solid"/>
              <a:round/>
              <a:headEnd type="none" w="med" len="med"/>
              <a:tailEnd type="none" w="med" len="med"/>
            </a:ln>
          </p:spPr>
          <p:txBody>
            <a:bodyPr lIns="91425" tIns="91425" rIns="91425" bIns="91425" anchor="ctr" anchorCtr="0">
              <a:noAutofit/>
            </a:bodyPr>
            <a:lstStyle/>
            <a:p>
              <a:endParaRPr/>
            </a:p>
          </p:txBody>
        </p:sp>
        <p:sp>
          <p:nvSpPr>
            <p:cNvPr id="25" name="Shape 252"/>
            <p:cNvSpPr/>
            <p:nvPr/>
          </p:nvSpPr>
          <p:spPr>
            <a:xfrm>
              <a:off x="2006350" y="2235900"/>
              <a:ext cx="218999" cy="218999"/>
            </a:xfrm>
            <a:prstGeom prst="ellipse">
              <a:avLst/>
            </a:prstGeom>
            <a:solidFill>
              <a:srgbClr val="3C8ACA"/>
            </a:solidFill>
            <a:ln w="9525" cap="flat" cmpd="sng">
              <a:solidFill>
                <a:srgbClr val="D55F27"/>
              </a:solidFill>
              <a:prstDash val="solid"/>
              <a:round/>
              <a:headEnd type="none" w="med" len="med"/>
              <a:tailEnd type="none" w="med" len="med"/>
            </a:ln>
          </p:spPr>
          <p:txBody>
            <a:bodyPr lIns="91425" tIns="91425" rIns="91425" bIns="91425" anchor="ctr" anchorCtr="0">
              <a:noAutofit/>
            </a:bodyPr>
            <a:lstStyle/>
            <a:p>
              <a:endParaRPr/>
            </a:p>
          </p:txBody>
        </p:sp>
        <p:sp>
          <p:nvSpPr>
            <p:cNvPr id="26" name="Shape 253"/>
            <p:cNvSpPr/>
            <p:nvPr/>
          </p:nvSpPr>
          <p:spPr>
            <a:xfrm>
              <a:off x="2391850" y="2264237"/>
              <a:ext cx="162299" cy="162299"/>
            </a:xfrm>
            <a:prstGeom prst="ellipse">
              <a:avLst/>
            </a:prstGeom>
            <a:solidFill>
              <a:srgbClr val="0F243E">
                <a:alpha val="74900"/>
              </a:srgbClr>
            </a:solidFill>
            <a:ln w="9525" cap="flat" cmpd="sng">
              <a:solidFill>
                <a:srgbClr val="AEAEAE"/>
              </a:solidFill>
              <a:prstDash val="solid"/>
              <a:round/>
              <a:headEnd type="none" w="med" len="med"/>
              <a:tailEnd type="none" w="med" len="med"/>
            </a:ln>
          </p:spPr>
          <p:txBody>
            <a:bodyPr lIns="91425" tIns="91425" rIns="91425" bIns="91425" anchor="ctr" anchorCtr="0">
              <a:noAutofit/>
            </a:bodyPr>
            <a:lstStyle/>
            <a:p>
              <a:endParaRPr/>
            </a:p>
          </p:txBody>
        </p:sp>
        <p:sp>
          <p:nvSpPr>
            <p:cNvPr id="27" name="Shape 254"/>
            <p:cNvSpPr/>
            <p:nvPr/>
          </p:nvSpPr>
          <p:spPr>
            <a:xfrm>
              <a:off x="2657825" y="2412575"/>
              <a:ext cx="162299" cy="162299"/>
            </a:xfrm>
            <a:prstGeom prst="ellipse">
              <a:avLst/>
            </a:prstGeom>
            <a:solidFill>
              <a:srgbClr val="D55F27"/>
            </a:solidFill>
            <a:ln w="9525" cap="flat" cmpd="sng">
              <a:solidFill>
                <a:srgbClr val="3D89C9"/>
              </a:solidFill>
              <a:prstDash val="solid"/>
              <a:round/>
              <a:headEnd type="none" w="med" len="med"/>
              <a:tailEnd type="none" w="med" len="med"/>
            </a:ln>
          </p:spPr>
          <p:txBody>
            <a:bodyPr lIns="91425" tIns="91425" rIns="91425" bIns="91425" anchor="ctr" anchorCtr="0">
              <a:noAutofit/>
            </a:bodyPr>
            <a:lstStyle/>
            <a:p>
              <a:endParaRPr/>
            </a:p>
          </p:txBody>
        </p:sp>
        <p:sp>
          <p:nvSpPr>
            <p:cNvPr id="28" name="Shape 255"/>
            <p:cNvSpPr/>
            <p:nvPr/>
          </p:nvSpPr>
          <p:spPr>
            <a:xfrm>
              <a:off x="2017468" y="2567425"/>
              <a:ext cx="102899" cy="102899"/>
            </a:xfrm>
            <a:prstGeom prst="ellipse">
              <a:avLst/>
            </a:prstGeom>
            <a:solidFill>
              <a:srgbClr val="9E9E9E"/>
            </a:solidFill>
            <a:ln w="9525" cap="flat" cmpd="sng">
              <a:solidFill>
                <a:srgbClr val="0F243E"/>
              </a:solidFill>
              <a:prstDash val="solid"/>
              <a:round/>
              <a:headEnd type="none" w="med" len="med"/>
              <a:tailEnd type="none" w="med" len="med"/>
            </a:ln>
          </p:spPr>
          <p:txBody>
            <a:bodyPr lIns="91425" tIns="91425" rIns="91425" bIns="91425" anchor="ctr" anchorCtr="0">
              <a:noAutofit/>
            </a:bodyPr>
            <a:lstStyle/>
            <a:p>
              <a:endParaRPr/>
            </a:p>
          </p:txBody>
        </p:sp>
        <p:sp>
          <p:nvSpPr>
            <p:cNvPr id="29" name="Shape 256"/>
            <p:cNvSpPr/>
            <p:nvPr/>
          </p:nvSpPr>
          <p:spPr>
            <a:xfrm>
              <a:off x="2617275" y="2713725"/>
              <a:ext cx="218999" cy="218999"/>
            </a:xfrm>
            <a:prstGeom prst="ellipse">
              <a:avLst/>
            </a:prstGeom>
            <a:solidFill>
              <a:srgbClr val="0F243E"/>
            </a:solidFill>
            <a:ln w="9525" cap="flat" cmpd="sng">
              <a:solidFill>
                <a:srgbClr val="3C8ACA"/>
              </a:solidFill>
              <a:prstDash val="solid"/>
              <a:round/>
              <a:headEnd type="none" w="med" len="med"/>
              <a:tailEnd type="none" w="med" len="med"/>
            </a:ln>
          </p:spPr>
          <p:txBody>
            <a:bodyPr lIns="91425" tIns="91425" rIns="91425" bIns="91425" anchor="ctr" anchorCtr="0">
              <a:noAutofit/>
            </a:bodyPr>
            <a:lstStyle/>
            <a:p>
              <a:endParaRPr/>
            </a:p>
          </p:txBody>
        </p:sp>
        <p:sp>
          <p:nvSpPr>
            <p:cNvPr id="30" name="Shape 257"/>
            <p:cNvSpPr/>
            <p:nvPr/>
          </p:nvSpPr>
          <p:spPr>
            <a:xfrm>
              <a:off x="2120385" y="2810325"/>
              <a:ext cx="135000" cy="135000"/>
            </a:xfrm>
            <a:prstGeom prst="ellipse">
              <a:avLst/>
            </a:prstGeom>
            <a:solidFill>
              <a:srgbClr val="3D89C9"/>
            </a:solidFill>
            <a:ln w="9525" cap="flat" cmpd="sng">
              <a:solidFill>
                <a:srgbClr val="0F243E"/>
              </a:solidFill>
              <a:prstDash val="solid"/>
              <a:round/>
              <a:headEnd type="none" w="med" len="med"/>
              <a:tailEnd type="none" w="med" len="med"/>
            </a:ln>
          </p:spPr>
          <p:txBody>
            <a:bodyPr lIns="91425" tIns="91425" rIns="91425" bIns="91425" anchor="ctr" anchorCtr="0">
              <a:noAutofit/>
            </a:bodyPr>
            <a:lstStyle/>
            <a:p>
              <a:endParaRPr/>
            </a:p>
          </p:txBody>
        </p:sp>
      </p:grpSp>
      <p:sp>
        <p:nvSpPr>
          <p:cNvPr id="31" name="Shape 258"/>
          <p:cNvSpPr txBox="1"/>
          <p:nvPr/>
        </p:nvSpPr>
        <p:spPr>
          <a:xfrm>
            <a:off x="206001" y="4675490"/>
            <a:ext cx="1564199" cy="942000"/>
          </a:xfrm>
          <a:prstGeom prst="rect">
            <a:avLst/>
          </a:prstGeom>
          <a:noFill/>
          <a:ln>
            <a:noFill/>
          </a:ln>
        </p:spPr>
        <p:txBody>
          <a:bodyPr lIns="91425" tIns="91425" rIns="91425" bIns="91425" anchor="t" anchorCtr="0">
            <a:noAutofit/>
          </a:bodyPr>
          <a:lstStyle/>
          <a:p>
            <a:r>
              <a:rPr lang="en" sz="1200" i="1" dirty="0">
                <a:latin typeface="Open Sans"/>
                <a:ea typeface="Open Sans"/>
                <a:cs typeface="Open Sans"/>
                <a:sym typeface="Open Sans"/>
              </a:rPr>
              <a:t>Flat “Excel” file.  Each row is a record or observation.  Each column is an attribute of the record.</a:t>
            </a:r>
          </a:p>
        </p:txBody>
      </p:sp>
      <p:sp>
        <p:nvSpPr>
          <p:cNvPr id="32" name="Shape 259"/>
          <p:cNvSpPr txBox="1"/>
          <p:nvPr/>
        </p:nvSpPr>
        <p:spPr>
          <a:xfrm>
            <a:off x="2092313" y="4675490"/>
            <a:ext cx="1564199" cy="942000"/>
          </a:xfrm>
          <a:prstGeom prst="rect">
            <a:avLst/>
          </a:prstGeom>
          <a:noFill/>
          <a:ln>
            <a:noFill/>
          </a:ln>
        </p:spPr>
        <p:txBody>
          <a:bodyPr lIns="91425" tIns="91425" rIns="91425" bIns="91425" anchor="t" anchorCtr="0">
            <a:noAutofit/>
          </a:bodyPr>
          <a:lstStyle/>
          <a:p>
            <a:r>
              <a:rPr lang="en" sz="1200" i="1">
                <a:latin typeface="Open Sans"/>
                <a:ea typeface="Open Sans"/>
                <a:cs typeface="Open Sans"/>
                <a:sym typeface="Open Sans"/>
              </a:rPr>
              <a:t>Clustering e.g. K-Means, Hierarchical Clustering etc</a:t>
            </a:r>
          </a:p>
        </p:txBody>
      </p:sp>
      <p:sp>
        <p:nvSpPr>
          <p:cNvPr id="33" name="Shape 260"/>
          <p:cNvSpPr txBox="1"/>
          <p:nvPr/>
        </p:nvSpPr>
        <p:spPr>
          <a:xfrm>
            <a:off x="6911400" y="4675490"/>
            <a:ext cx="2102087" cy="942000"/>
          </a:xfrm>
          <a:prstGeom prst="rect">
            <a:avLst/>
          </a:prstGeom>
          <a:noFill/>
          <a:ln>
            <a:noFill/>
          </a:ln>
        </p:spPr>
        <p:txBody>
          <a:bodyPr lIns="91425" tIns="91425" rIns="91425" bIns="91425" anchor="t" anchorCtr="0">
            <a:noAutofit/>
          </a:bodyPr>
          <a:lstStyle/>
          <a:p>
            <a:r>
              <a:rPr lang="en" sz="1200" i="1" dirty="0">
                <a:latin typeface="Open Sans"/>
                <a:ea typeface="Open Sans"/>
                <a:cs typeface="Open Sans"/>
                <a:sym typeface="Open Sans"/>
              </a:rPr>
              <a:t>In new data find the customers/observations that most likely are part of a particular cluster.</a:t>
            </a:r>
          </a:p>
        </p:txBody>
      </p:sp>
      <p:sp>
        <p:nvSpPr>
          <p:cNvPr id="34" name="Shape 261"/>
          <p:cNvSpPr txBox="1"/>
          <p:nvPr/>
        </p:nvSpPr>
        <p:spPr>
          <a:xfrm>
            <a:off x="7343775" y="2276832"/>
            <a:ext cx="1479812" cy="432599"/>
          </a:xfrm>
          <a:prstGeom prst="rect">
            <a:avLst/>
          </a:prstGeom>
          <a:noFill/>
          <a:ln>
            <a:noFill/>
          </a:ln>
        </p:spPr>
        <p:txBody>
          <a:bodyPr lIns="91425" tIns="91425" rIns="91425" bIns="91425" anchor="t" anchorCtr="0">
            <a:noAutofit/>
          </a:bodyPr>
          <a:lstStyle/>
          <a:p>
            <a:pPr algn="ctr"/>
            <a:r>
              <a:rPr lang="en" u="sng" dirty="0">
                <a:latin typeface="Open Sans"/>
                <a:ea typeface="Open Sans"/>
                <a:cs typeface="Open Sans"/>
                <a:sym typeface="Open Sans"/>
              </a:rPr>
              <a:t>Application</a:t>
            </a:r>
          </a:p>
        </p:txBody>
      </p:sp>
      <p:sp>
        <p:nvSpPr>
          <p:cNvPr id="35" name="Shape 262"/>
          <p:cNvSpPr/>
          <p:nvPr/>
        </p:nvSpPr>
        <p:spPr>
          <a:xfrm>
            <a:off x="7882924" y="3398995"/>
            <a:ext cx="306554" cy="294405"/>
          </a:xfrm>
          <a:prstGeom prst="ellipse">
            <a:avLst/>
          </a:prstGeom>
          <a:solidFill>
            <a:srgbClr val="D55F27"/>
          </a:solidFill>
          <a:ln w="9525" cap="flat" cmpd="sng">
            <a:solidFill>
              <a:srgbClr val="3D89C9"/>
            </a:solidFill>
            <a:prstDash val="solid"/>
            <a:round/>
            <a:headEnd type="none" w="med" len="med"/>
            <a:tailEnd type="none" w="med" len="med"/>
          </a:ln>
        </p:spPr>
        <p:txBody>
          <a:bodyPr lIns="91425" tIns="91425" rIns="91425" bIns="91425" anchor="ctr" anchorCtr="0">
            <a:noAutofit/>
          </a:bodyPr>
          <a:lstStyle/>
          <a:p>
            <a:endParaRPr/>
          </a:p>
        </p:txBody>
      </p:sp>
      <p:sp>
        <p:nvSpPr>
          <p:cNvPr id="37" name="Shape 264"/>
          <p:cNvSpPr txBox="1"/>
          <p:nvPr/>
        </p:nvSpPr>
        <p:spPr>
          <a:xfrm>
            <a:off x="4201801" y="2276831"/>
            <a:ext cx="2709599" cy="432599"/>
          </a:xfrm>
          <a:prstGeom prst="rect">
            <a:avLst/>
          </a:prstGeom>
          <a:noFill/>
          <a:ln>
            <a:noFill/>
          </a:ln>
        </p:spPr>
        <p:txBody>
          <a:bodyPr lIns="91425" tIns="91425" rIns="91425" bIns="91425" anchor="t" anchorCtr="0">
            <a:noAutofit/>
          </a:bodyPr>
          <a:lstStyle/>
          <a:p>
            <a:pPr algn="ctr"/>
            <a:r>
              <a:rPr lang="en" u="sng" dirty="0">
                <a:latin typeface="Open Sans"/>
                <a:ea typeface="Open Sans"/>
                <a:cs typeface="Open Sans"/>
                <a:sym typeface="Open Sans"/>
              </a:rPr>
              <a:t>Business Examples</a:t>
            </a:r>
          </a:p>
        </p:txBody>
      </p:sp>
      <p:sp>
        <p:nvSpPr>
          <p:cNvPr id="38" name="Shape 265"/>
          <p:cNvSpPr txBox="1"/>
          <p:nvPr/>
        </p:nvSpPr>
        <p:spPr>
          <a:xfrm>
            <a:off x="4201801" y="2748906"/>
            <a:ext cx="2620199" cy="525600"/>
          </a:xfrm>
          <a:prstGeom prst="rect">
            <a:avLst/>
          </a:prstGeom>
          <a:noFill/>
          <a:ln>
            <a:noFill/>
          </a:ln>
        </p:spPr>
        <p:txBody>
          <a:bodyPr lIns="91425" tIns="91425" rIns="91425" bIns="91425" anchor="t" anchorCtr="0">
            <a:noAutofit/>
          </a:bodyPr>
          <a:lstStyle/>
          <a:p>
            <a:r>
              <a:rPr lang="en" sz="1100" b="1" dirty="0">
                <a:latin typeface="Open Sans"/>
                <a:ea typeface="Open Sans"/>
                <a:cs typeface="Open Sans"/>
                <a:sym typeface="Open Sans"/>
              </a:rPr>
              <a:t>Marketing</a:t>
            </a:r>
            <a:r>
              <a:rPr lang="en" sz="1100" dirty="0">
                <a:latin typeface="Open Sans"/>
                <a:ea typeface="Open Sans"/>
                <a:cs typeface="Open Sans"/>
                <a:sym typeface="Open Sans"/>
              </a:rPr>
              <a:t>-Find customer segments for specific marketing campaigns.</a:t>
            </a:r>
          </a:p>
        </p:txBody>
      </p:sp>
      <p:sp>
        <p:nvSpPr>
          <p:cNvPr id="39" name="Shape 266"/>
          <p:cNvSpPr txBox="1"/>
          <p:nvPr/>
        </p:nvSpPr>
        <p:spPr>
          <a:xfrm>
            <a:off x="4201801" y="3203743"/>
            <a:ext cx="2620199" cy="701699"/>
          </a:xfrm>
          <a:prstGeom prst="rect">
            <a:avLst/>
          </a:prstGeom>
          <a:noFill/>
          <a:ln>
            <a:noFill/>
          </a:ln>
        </p:spPr>
        <p:txBody>
          <a:bodyPr lIns="91425" tIns="91425" rIns="91425" bIns="91425" anchor="ctr" anchorCtr="0">
            <a:noAutofit/>
          </a:bodyPr>
          <a:lstStyle/>
          <a:p>
            <a:r>
              <a:rPr lang="en" sz="1100" b="1" dirty="0">
                <a:solidFill>
                  <a:schemeClr val="dk1"/>
                </a:solidFill>
                <a:latin typeface="Open Sans"/>
                <a:ea typeface="Open Sans"/>
                <a:cs typeface="Open Sans"/>
                <a:sym typeface="Open Sans"/>
              </a:rPr>
              <a:t>Operations</a:t>
            </a:r>
            <a:r>
              <a:rPr lang="en" sz="1100" dirty="0">
                <a:solidFill>
                  <a:schemeClr val="dk1"/>
                </a:solidFill>
                <a:latin typeface="Open Sans"/>
                <a:ea typeface="Open Sans"/>
                <a:cs typeface="Open Sans"/>
                <a:sym typeface="Open Sans"/>
              </a:rPr>
              <a:t>-Identify locations for cell towers based on population density and area characteristics.</a:t>
            </a:r>
          </a:p>
        </p:txBody>
      </p:sp>
      <p:sp>
        <p:nvSpPr>
          <p:cNvPr id="40" name="Shape 267"/>
          <p:cNvSpPr txBox="1"/>
          <p:nvPr/>
        </p:nvSpPr>
        <p:spPr>
          <a:xfrm>
            <a:off x="4201801" y="3787062"/>
            <a:ext cx="2620199" cy="701699"/>
          </a:xfrm>
          <a:prstGeom prst="rect">
            <a:avLst/>
          </a:prstGeom>
          <a:noFill/>
          <a:ln>
            <a:noFill/>
          </a:ln>
        </p:spPr>
        <p:txBody>
          <a:bodyPr lIns="91425" tIns="91425" rIns="91425" bIns="91425" anchor="ctr" anchorCtr="0">
            <a:noAutofit/>
          </a:bodyPr>
          <a:lstStyle/>
          <a:p>
            <a:r>
              <a:rPr lang="en" sz="1100" b="1">
                <a:solidFill>
                  <a:schemeClr val="dk1"/>
                </a:solidFill>
                <a:latin typeface="Open Sans"/>
                <a:ea typeface="Open Sans"/>
                <a:cs typeface="Open Sans"/>
                <a:sym typeface="Open Sans"/>
              </a:rPr>
              <a:t>Text Analysis</a:t>
            </a:r>
            <a:r>
              <a:rPr lang="en" sz="1100">
                <a:solidFill>
                  <a:schemeClr val="dk1"/>
                </a:solidFill>
                <a:latin typeface="Open Sans"/>
                <a:ea typeface="Open Sans"/>
                <a:cs typeface="Open Sans"/>
                <a:sym typeface="Open Sans"/>
              </a:rPr>
              <a:t>- Topic modeling of articles</a:t>
            </a:r>
          </a:p>
        </p:txBody>
      </p:sp>
      <p:sp>
        <p:nvSpPr>
          <p:cNvPr id="41" name="Shape 268"/>
          <p:cNvSpPr/>
          <p:nvPr/>
        </p:nvSpPr>
        <p:spPr>
          <a:xfrm>
            <a:off x="8082281" y="3636616"/>
            <a:ext cx="452924" cy="434975"/>
          </a:xfrm>
          <a:prstGeom prst="ellipse">
            <a:avLst/>
          </a:prstGeom>
          <a:solidFill>
            <a:srgbClr val="0F243E">
              <a:alpha val="74900"/>
            </a:srgbClr>
          </a:solidFill>
          <a:ln w="9525" cap="flat" cmpd="sng">
            <a:solidFill>
              <a:srgbClr val="AEAEAE"/>
            </a:solidFill>
            <a:prstDash val="solid"/>
            <a:round/>
            <a:headEnd type="none" w="med" len="med"/>
            <a:tailEnd type="none" w="med" len="med"/>
          </a:ln>
        </p:spPr>
        <p:txBody>
          <a:bodyPr lIns="91425" tIns="91425" rIns="91425" bIns="91425" anchor="ctr" anchorCtr="0">
            <a:noAutofit/>
          </a:bodyPr>
          <a:lstStyle/>
          <a:p>
            <a:endParaRPr/>
          </a:p>
        </p:txBody>
      </p:sp>
      <p:sp>
        <p:nvSpPr>
          <p:cNvPr id="42" name="Shape 269"/>
          <p:cNvSpPr/>
          <p:nvPr/>
        </p:nvSpPr>
        <p:spPr>
          <a:xfrm>
            <a:off x="7602393" y="3741422"/>
            <a:ext cx="239717" cy="230217"/>
          </a:xfrm>
          <a:prstGeom prst="ellipse">
            <a:avLst/>
          </a:prstGeom>
          <a:solidFill>
            <a:srgbClr val="3D89C9"/>
          </a:solidFill>
          <a:ln w="9525" cap="flat" cmpd="sng">
            <a:solidFill>
              <a:srgbClr val="0F243E"/>
            </a:solidFill>
            <a:prstDash val="solid"/>
            <a:round/>
            <a:headEnd type="none" w="med" len="med"/>
            <a:tailEnd type="none" w="med" len="med"/>
          </a:ln>
        </p:spPr>
        <p:txBody>
          <a:bodyPr lIns="91425" tIns="91425" rIns="91425" bIns="91425" anchor="ctr" anchorCtr="0">
            <a:noAutofit/>
          </a:bodyPr>
          <a:lstStyle/>
          <a:p>
            <a:endParaRPr/>
          </a:p>
        </p:txBody>
      </p:sp>
      <p:cxnSp>
        <p:nvCxnSpPr>
          <p:cNvPr id="43" name="Shape 270"/>
          <p:cNvCxnSpPr/>
          <p:nvPr/>
        </p:nvCxnSpPr>
        <p:spPr>
          <a:xfrm>
            <a:off x="334750" y="4499899"/>
            <a:ext cx="8220600" cy="0"/>
          </a:xfrm>
          <a:prstGeom prst="straightConnector1">
            <a:avLst/>
          </a:prstGeom>
          <a:noFill/>
          <a:ln w="9525" cap="flat" cmpd="sng">
            <a:solidFill>
              <a:schemeClr val="dk2"/>
            </a:solidFill>
            <a:prstDash val="solid"/>
            <a:round/>
            <a:headEnd type="none" w="lg" len="lg"/>
            <a:tailEnd type="triangle" w="lg" len="lg"/>
          </a:ln>
        </p:spPr>
      </p:cxnSp>
      <p:sp>
        <p:nvSpPr>
          <p:cNvPr id="44" name="Footer Placeholder 4">
            <a:extLst>
              <a:ext uri="{FF2B5EF4-FFF2-40B4-BE49-F238E27FC236}">
                <a16:creationId xmlns:a16="http://schemas.microsoft.com/office/drawing/2014/main" id="{FDDCA0BC-26A1-ED40-B313-94BD306FF15D}"/>
              </a:ext>
            </a:extLst>
          </p:cNvPr>
          <p:cNvSpPr>
            <a:spLocks noGrp="1"/>
          </p:cNvSpPr>
          <p:nvPr>
            <p:ph type="ftr" sz="quarter" idx="3"/>
          </p:nvPr>
        </p:nvSpPr>
        <p:spPr>
          <a:xfrm>
            <a:off x="3028950" y="6356351"/>
            <a:ext cx="3086100" cy="365125"/>
          </a:xfrm>
        </p:spPr>
        <p:txBody>
          <a:bodyPr/>
          <a:lstStyle/>
          <a:p>
            <a:r>
              <a:rPr lang="en-US" dirty="0"/>
              <a:t>Kwartler CSCI E-96</a:t>
            </a:r>
          </a:p>
        </p:txBody>
      </p:sp>
    </p:spTree>
    <p:extLst>
      <p:ext uri="{BB962C8B-B14F-4D97-AF65-F5344CB8AC3E}">
        <p14:creationId xmlns:p14="http://schemas.microsoft.com/office/powerpoint/2010/main" val="2475398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32" grpId="0"/>
      <p:bldP spid="33" grpId="0"/>
      <p:bldP spid="34" grpId="0"/>
      <p:bldP spid="35" grpId="0" animBg="1"/>
      <p:bldP spid="37" grpId="0"/>
      <p:bldP spid="38" grpId="0"/>
      <p:bldP spid="39" grpId="0"/>
      <p:bldP spid="40" grpId="0"/>
      <p:bldP spid="41" grpId="0" animBg="1"/>
      <p:bldP spid="42"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9/5/22</a:t>
            </a:fld>
            <a:endParaRPr lang="en-US"/>
          </a:p>
        </p:txBody>
      </p:sp>
      <p:sp>
        <p:nvSpPr>
          <p:cNvPr id="3" name="Title 2"/>
          <p:cNvSpPr>
            <a:spLocks noGrp="1"/>
          </p:cNvSpPr>
          <p:nvPr>
            <p:ph type="title"/>
          </p:nvPr>
        </p:nvSpPr>
        <p:spPr/>
        <p:txBody>
          <a:bodyPr/>
          <a:lstStyle/>
          <a:p>
            <a:r>
              <a:rPr lang="en-US" dirty="0"/>
              <a:t>Types of Problems</a:t>
            </a:r>
          </a:p>
        </p:txBody>
      </p:sp>
      <p:sp>
        <p:nvSpPr>
          <p:cNvPr id="4" name="Slide Number Placeholder 3"/>
          <p:cNvSpPr>
            <a:spLocks noGrp="1"/>
          </p:cNvSpPr>
          <p:nvPr>
            <p:ph type="sldNum" sz="quarter" idx="12"/>
          </p:nvPr>
        </p:nvSpPr>
        <p:spPr/>
        <p:txBody>
          <a:bodyPr/>
          <a:lstStyle/>
          <a:p>
            <a:fld id="{37290FF7-652B-4475-AEAB-8B1A5D23AE09}" type="slidenum">
              <a:rPr lang="en-US" smtClean="0"/>
              <a:t>29</a:t>
            </a:fld>
            <a:endParaRPr lang="en-US"/>
          </a:p>
        </p:txBody>
      </p:sp>
      <p:sp>
        <p:nvSpPr>
          <p:cNvPr id="7" name="Rectangle 6"/>
          <p:cNvSpPr/>
          <p:nvPr/>
        </p:nvSpPr>
        <p:spPr>
          <a:xfrm>
            <a:off x="4640239" y="1801504"/>
            <a:ext cx="3794077" cy="87345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Ask yourself is there an outcome variable that we want to predict.</a:t>
            </a:r>
          </a:p>
        </p:txBody>
      </p:sp>
      <p:sp>
        <p:nvSpPr>
          <p:cNvPr id="8" name="Rectangle 7"/>
          <p:cNvSpPr/>
          <p:nvPr/>
        </p:nvSpPr>
        <p:spPr>
          <a:xfrm>
            <a:off x="4642513" y="2759122"/>
            <a:ext cx="3794077" cy="22223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What should we offer customers that bought the corn dog?</a:t>
            </a:r>
          </a:p>
          <a:p>
            <a:pPr algn="ctr"/>
            <a:r>
              <a:rPr lang="en-US" sz="1200" dirty="0"/>
              <a:t>(There is not really a distinct outcome, only observed data similar to the unsupervised example.  Should we offer additional dogs, condiments, orange soda, red wine, steak etc.  Among all choices, how are items associated based on purchase history?)</a:t>
            </a:r>
          </a:p>
        </p:txBody>
      </p:sp>
      <p:sp>
        <p:nvSpPr>
          <p:cNvPr id="9" name="TextBox 8"/>
          <p:cNvSpPr txBox="1"/>
          <p:nvPr/>
        </p:nvSpPr>
        <p:spPr>
          <a:xfrm>
            <a:off x="504967" y="1883391"/>
            <a:ext cx="3358612" cy="3693319"/>
          </a:xfrm>
          <a:prstGeom prst="rect">
            <a:avLst/>
          </a:prstGeom>
          <a:noFill/>
        </p:spPr>
        <p:txBody>
          <a:bodyPr wrap="none" rtlCol="0">
            <a:spAutoFit/>
          </a:bodyPr>
          <a:lstStyle/>
          <a:p>
            <a:pPr marL="285750" indent="-285750">
              <a:buFont typeface="Arial" panose="020B0604020202020204" pitchFamily="34" charset="0"/>
              <a:buChar char="•"/>
            </a:pPr>
            <a:r>
              <a:rPr lang="en-US" dirty="0"/>
              <a:t>Retrospective</a:t>
            </a:r>
          </a:p>
          <a:p>
            <a:pPr marL="285750" indent="-285750">
              <a:buFont typeface="Arial" panose="020B0604020202020204" pitchFamily="34" charset="0"/>
              <a:buChar char="•"/>
            </a:pPr>
            <a:r>
              <a:rPr lang="en-US" dirty="0"/>
              <a:t>Descriptive</a:t>
            </a:r>
          </a:p>
          <a:p>
            <a:pPr marL="285750" indent="-285750">
              <a:buFont typeface="Arial" panose="020B0604020202020204" pitchFamily="34" charset="0"/>
              <a:buChar char="•"/>
            </a:pPr>
            <a:r>
              <a:rPr lang="en-US" b="1" dirty="0">
                <a:solidFill>
                  <a:schemeClr val="accent6"/>
                </a:solidFill>
              </a:rPr>
              <a:t>Data Science</a:t>
            </a:r>
          </a:p>
          <a:p>
            <a:pPr marL="742950" lvl="1" indent="-285750">
              <a:buFont typeface="Arial" panose="020B0604020202020204" pitchFamily="34" charset="0"/>
              <a:buChar char="•"/>
            </a:pPr>
            <a:r>
              <a:rPr lang="en-US" dirty="0"/>
              <a:t>Predictive</a:t>
            </a:r>
          </a:p>
          <a:p>
            <a:pPr marL="1200150" lvl="2" indent="-285750">
              <a:buFont typeface="Arial" panose="020B0604020202020204" pitchFamily="34" charset="0"/>
              <a:buChar char="•"/>
            </a:pPr>
            <a:r>
              <a:rPr lang="en-US" dirty="0"/>
              <a:t>Supervised Learning</a:t>
            </a:r>
          </a:p>
          <a:p>
            <a:pPr marL="1657350" lvl="3" indent="-285750">
              <a:buFont typeface="Arial" panose="020B0604020202020204" pitchFamily="34" charset="0"/>
              <a:buChar char="•"/>
            </a:pPr>
            <a:r>
              <a:rPr lang="en-US" dirty="0"/>
              <a:t>Classification</a:t>
            </a:r>
          </a:p>
          <a:p>
            <a:pPr marL="2114550" lvl="4" indent="-285750">
              <a:buFont typeface="Arial" panose="020B0604020202020204" pitchFamily="34" charset="0"/>
              <a:buChar char="•"/>
            </a:pPr>
            <a:r>
              <a:rPr lang="en-US" dirty="0"/>
              <a:t>Binary</a:t>
            </a:r>
          </a:p>
          <a:p>
            <a:pPr marL="2114550" lvl="4" indent="-285750">
              <a:buFont typeface="Arial" panose="020B0604020202020204" pitchFamily="34" charset="0"/>
              <a:buChar char="•"/>
            </a:pPr>
            <a:r>
              <a:rPr lang="en-US" dirty="0"/>
              <a:t>Multi-Class</a:t>
            </a:r>
          </a:p>
          <a:p>
            <a:pPr marL="1657350" lvl="3" indent="-285750">
              <a:buFont typeface="Arial" panose="020B0604020202020204" pitchFamily="34" charset="0"/>
              <a:buChar char="•"/>
            </a:pPr>
            <a:r>
              <a:rPr lang="en-US" dirty="0"/>
              <a:t>Continuous</a:t>
            </a:r>
          </a:p>
          <a:p>
            <a:pPr marL="742950" lvl="1" indent="-285750">
              <a:buFont typeface="Arial" panose="020B0604020202020204" pitchFamily="34" charset="0"/>
              <a:buChar char="•"/>
            </a:pPr>
            <a:r>
              <a:rPr lang="en-US" dirty="0"/>
              <a:t>Forecasting</a:t>
            </a:r>
          </a:p>
          <a:p>
            <a:pPr marL="742950" lvl="2" indent="-285750">
              <a:buFont typeface="Arial" panose="020B0604020202020204" pitchFamily="34" charset="0"/>
              <a:buChar char="•"/>
            </a:pPr>
            <a:r>
              <a:rPr lang="en-US" dirty="0"/>
              <a:t>Unsupervised Learning</a:t>
            </a:r>
          </a:p>
          <a:p>
            <a:pPr marL="742950" lvl="1" indent="-285750">
              <a:buFont typeface="Arial" panose="020B0604020202020204" pitchFamily="34" charset="0"/>
              <a:buChar char="•"/>
            </a:pPr>
            <a:r>
              <a:rPr lang="en-US" b="1" dirty="0">
                <a:solidFill>
                  <a:schemeClr val="accent6"/>
                </a:solidFill>
              </a:rPr>
              <a:t>Associative System</a:t>
            </a:r>
          </a:p>
          <a:p>
            <a:pPr marL="285750" indent="-285750">
              <a:buFont typeface="Arial" panose="020B0604020202020204" pitchFamily="34" charset="0"/>
              <a:buChar char="•"/>
            </a:pPr>
            <a:endParaRPr lang="en-US" dirty="0"/>
          </a:p>
        </p:txBody>
      </p:sp>
      <p:sp>
        <p:nvSpPr>
          <p:cNvPr id="10" name="Footer Placeholder 4">
            <a:extLst>
              <a:ext uri="{FF2B5EF4-FFF2-40B4-BE49-F238E27FC236}">
                <a16:creationId xmlns:a16="http://schemas.microsoft.com/office/drawing/2014/main" id="{D6529D40-A3DD-E541-9CBA-BB1B76825678}"/>
              </a:ext>
            </a:extLst>
          </p:cNvPr>
          <p:cNvSpPr>
            <a:spLocks noGrp="1"/>
          </p:cNvSpPr>
          <p:nvPr>
            <p:ph type="ftr" sz="quarter" idx="3"/>
          </p:nvPr>
        </p:nvSpPr>
        <p:spPr>
          <a:xfrm>
            <a:off x="3028950" y="6356351"/>
            <a:ext cx="3086100" cy="365125"/>
          </a:xfrm>
        </p:spPr>
        <p:txBody>
          <a:bodyPr/>
          <a:lstStyle/>
          <a:p>
            <a:r>
              <a:rPr lang="en-US" dirty="0"/>
              <a:t>Kwartler CSCI E-96</a:t>
            </a:r>
          </a:p>
        </p:txBody>
      </p:sp>
    </p:spTree>
    <p:extLst>
      <p:ext uri="{BB962C8B-B14F-4D97-AF65-F5344CB8AC3E}">
        <p14:creationId xmlns:p14="http://schemas.microsoft.com/office/powerpoint/2010/main" val="14932318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9/5/22</a:t>
            </a:fld>
            <a:endParaRPr lang="en-US"/>
          </a:p>
        </p:txBody>
      </p:sp>
      <p:sp>
        <p:nvSpPr>
          <p:cNvPr id="3" name="Title 2"/>
          <p:cNvSpPr>
            <a:spLocks noGrp="1"/>
          </p:cNvSpPr>
          <p:nvPr>
            <p:ph type="title"/>
          </p:nvPr>
        </p:nvSpPr>
        <p:spPr/>
        <p:txBody>
          <a:bodyPr/>
          <a:lstStyle/>
          <a:p>
            <a:r>
              <a:rPr lang="en-US" dirty="0"/>
              <a:t>Data Mining in this course </a:t>
            </a:r>
          </a:p>
        </p:txBody>
      </p:sp>
      <p:sp>
        <p:nvSpPr>
          <p:cNvPr id="4" name="Slide Number Placeholder 3"/>
          <p:cNvSpPr>
            <a:spLocks noGrp="1"/>
          </p:cNvSpPr>
          <p:nvPr>
            <p:ph type="sldNum" sz="quarter" idx="12"/>
          </p:nvPr>
        </p:nvSpPr>
        <p:spPr/>
        <p:txBody>
          <a:bodyPr/>
          <a:lstStyle/>
          <a:p>
            <a:fld id="{37290FF7-652B-4475-AEAB-8B1A5D23AE09}" type="slidenum">
              <a:rPr lang="en-US" smtClean="0"/>
              <a:t>3</a:t>
            </a:fld>
            <a:endParaRPr lang="en-US"/>
          </a:p>
        </p:txBody>
      </p:sp>
      <p:sp>
        <p:nvSpPr>
          <p:cNvPr id="7" name="Rectangle 6"/>
          <p:cNvSpPr/>
          <p:nvPr/>
        </p:nvSpPr>
        <p:spPr>
          <a:xfrm>
            <a:off x="228600" y="5672137"/>
            <a:ext cx="8686800" cy="6143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 this class we explore basic analytics, some business intelligence and ML methods in an effort to bring quantitative judgment to bear on business decisions.</a:t>
            </a:r>
          </a:p>
        </p:txBody>
      </p:sp>
      <p:cxnSp>
        <p:nvCxnSpPr>
          <p:cNvPr id="8" name="Straight Connector 7"/>
          <p:cNvCxnSpPr/>
          <p:nvPr/>
        </p:nvCxnSpPr>
        <p:spPr>
          <a:xfrm>
            <a:off x="228600" y="5543567"/>
            <a:ext cx="8558213" cy="0"/>
          </a:xfrm>
          <a:prstGeom prst="line">
            <a:avLst/>
          </a:prstGeom>
          <a:ln>
            <a:solidFill>
              <a:schemeClr val="accent5"/>
            </a:solidFill>
            <a:prstDash val="dash"/>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192505" y="1748589"/>
            <a:ext cx="8726907" cy="1754326"/>
          </a:xfrm>
          <a:prstGeom prst="rect">
            <a:avLst/>
          </a:prstGeom>
          <a:noFill/>
        </p:spPr>
        <p:txBody>
          <a:bodyPr wrap="square" rtlCol="0">
            <a:spAutoFit/>
          </a:bodyPr>
          <a:lstStyle/>
          <a:p>
            <a:pPr marL="112713" indent="-112713">
              <a:buFont typeface="Arial" panose="020B0604020202020204" pitchFamily="34" charset="0"/>
              <a:buChar char="•"/>
            </a:pPr>
            <a:r>
              <a:rPr lang="en-US" b="1" dirty="0"/>
              <a:t>Business Analytics </a:t>
            </a:r>
            <a:r>
              <a:rPr lang="en-US" dirty="0"/>
              <a:t>– analyzing historical business data with basic math, SME rules, tallies, tables, summary statistics </a:t>
            </a:r>
            <a:r>
              <a:rPr lang="en-US" dirty="0" err="1"/>
              <a:t>etc</a:t>
            </a:r>
            <a:endParaRPr lang="en-US" dirty="0"/>
          </a:p>
          <a:p>
            <a:pPr marL="112713" indent="-112713">
              <a:buFont typeface="Arial" panose="020B0604020202020204" pitchFamily="34" charset="0"/>
              <a:buChar char="•"/>
            </a:pPr>
            <a:r>
              <a:rPr lang="en-US" b="1" dirty="0"/>
              <a:t>Business Intelligence</a:t>
            </a:r>
            <a:r>
              <a:rPr lang="en-US" dirty="0"/>
              <a:t> – what has happened or is happening that can help current business decisions, often done with visuals, </a:t>
            </a:r>
            <a:r>
              <a:rPr lang="en-US" dirty="0" err="1"/>
              <a:t>powerpoint</a:t>
            </a:r>
            <a:r>
              <a:rPr lang="en-US" dirty="0"/>
              <a:t>, dashboards i.e. tableau</a:t>
            </a:r>
          </a:p>
          <a:p>
            <a:pPr marL="112713" indent="-112713">
              <a:buFont typeface="Arial" panose="020B0604020202020204" pitchFamily="34" charset="0"/>
              <a:buChar char="•"/>
            </a:pPr>
            <a:r>
              <a:rPr lang="en-US" b="1" dirty="0"/>
              <a:t>Data Mining</a:t>
            </a:r>
            <a:r>
              <a:rPr lang="en-US" dirty="0"/>
              <a:t> – includes machine learning (ML) &amp; data science; applies more sophisticated methods to understand and predict business outcomes.</a:t>
            </a:r>
          </a:p>
        </p:txBody>
      </p:sp>
      <p:sp>
        <p:nvSpPr>
          <p:cNvPr id="9" name="Footer Placeholder 4">
            <a:extLst>
              <a:ext uri="{FF2B5EF4-FFF2-40B4-BE49-F238E27FC236}">
                <a16:creationId xmlns:a16="http://schemas.microsoft.com/office/drawing/2014/main" id="{74272BC0-2B1E-6E46-8671-60EB17E5BA2E}"/>
              </a:ext>
            </a:extLst>
          </p:cNvPr>
          <p:cNvSpPr>
            <a:spLocks noGrp="1"/>
          </p:cNvSpPr>
          <p:nvPr>
            <p:ph type="ftr" sz="quarter" idx="3"/>
          </p:nvPr>
        </p:nvSpPr>
        <p:spPr>
          <a:xfrm>
            <a:off x="3028950" y="6356351"/>
            <a:ext cx="3086100" cy="365125"/>
          </a:xfrm>
        </p:spPr>
        <p:txBody>
          <a:bodyPr/>
          <a:lstStyle/>
          <a:p>
            <a:r>
              <a:rPr lang="en-US" dirty="0"/>
              <a:t>Kwartler CSCI E-96</a:t>
            </a:r>
          </a:p>
        </p:txBody>
      </p:sp>
    </p:spTree>
    <p:extLst>
      <p:ext uri="{BB962C8B-B14F-4D97-AF65-F5344CB8AC3E}">
        <p14:creationId xmlns:p14="http://schemas.microsoft.com/office/powerpoint/2010/main" val="6683724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9/5/22</a:t>
            </a:fld>
            <a:endParaRPr lang="en-US"/>
          </a:p>
        </p:txBody>
      </p:sp>
      <p:sp>
        <p:nvSpPr>
          <p:cNvPr id="3" name="Title 2"/>
          <p:cNvSpPr>
            <a:spLocks noGrp="1"/>
          </p:cNvSpPr>
          <p:nvPr>
            <p:ph type="title"/>
          </p:nvPr>
        </p:nvSpPr>
        <p:spPr/>
        <p:txBody>
          <a:bodyPr/>
          <a:lstStyle/>
          <a:p>
            <a:r>
              <a:rPr lang="en-US" dirty="0"/>
              <a:t>Your turn…</a:t>
            </a:r>
          </a:p>
        </p:txBody>
      </p:sp>
      <p:sp>
        <p:nvSpPr>
          <p:cNvPr id="4" name="Slide Number Placeholder 3"/>
          <p:cNvSpPr>
            <a:spLocks noGrp="1"/>
          </p:cNvSpPr>
          <p:nvPr>
            <p:ph type="sldNum" sz="quarter" idx="12"/>
          </p:nvPr>
        </p:nvSpPr>
        <p:spPr/>
        <p:txBody>
          <a:bodyPr/>
          <a:lstStyle/>
          <a:p>
            <a:fld id="{37290FF7-652B-4475-AEAB-8B1A5D23AE09}" type="slidenum">
              <a:rPr lang="en-US" smtClean="0"/>
              <a:t>30</a:t>
            </a:fld>
            <a:endParaRPr lang="en-US"/>
          </a:p>
        </p:txBody>
      </p:sp>
      <p:sp>
        <p:nvSpPr>
          <p:cNvPr id="6" name="TextBox 5"/>
          <p:cNvSpPr txBox="1"/>
          <p:nvPr/>
        </p:nvSpPr>
        <p:spPr>
          <a:xfrm>
            <a:off x="492398" y="2036939"/>
            <a:ext cx="3358612" cy="3693319"/>
          </a:xfrm>
          <a:prstGeom prst="rect">
            <a:avLst/>
          </a:prstGeom>
          <a:noFill/>
        </p:spPr>
        <p:txBody>
          <a:bodyPr wrap="none" rtlCol="0">
            <a:spAutoFit/>
          </a:bodyPr>
          <a:lstStyle/>
          <a:p>
            <a:pPr marL="285750" indent="-285750">
              <a:buFont typeface="Arial" panose="020B0604020202020204" pitchFamily="34" charset="0"/>
              <a:buChar char="•"/>
            </a:pPr>
            <a:r>
              <a:rPr lang="en-US" dirty="0"/>
              <a:t>Retrospective</a:t>
            </a:r>
          </a:p>
          <a:p>
            <a:pPr marL="285750" indent="-285750">
              <a:buFont typeface="Arial" panose="020B0604020202020204" pitchFamily="34" charset="0"/>
              <a:buChar char="•"/>
            </a:pPr>
            <a:r>
              <a:rPr lang="en-US" dirty="0"/>
              <a:t>Descriptive</a:t>
            </a:r>
          </a:p>
          <a:p>
            <a:pPr marL="285750" indent="-285750">
              <a:buFont typeface="Arial" panose="020B0604020202020204" pitchFamily="34" charset="0"/>
              <a:buChar char="•"/>
            </a:pPr>
            <a:r>
              <a:rPr lang="en-US" dirty="0"/>
              <a:t>Data Science</a:t>
            </a:r>
          </a:p>
          <a:p>
            <a:pPr marL="742950" lvl="1" indent="-285750">
              <a:buFont typeface="Arial" panose="020B0604020202020204" pitchFamily="34" charset="0"/>
              <a:buChar char="•"/>
            </a:pPr>
            <a:r>
              <a:rPr lang="en-US" dirty="0"/>
              <a:t>Predictive</a:t>
            </a:r>
          </a:p>
          <a:p>
            <a:pPr marL="1200150" lvl="2" indent="-285750">
              <a:buFont typeface="Arial" panose="020B0604020202020204" pitchFamily="34" charset="0"/>
              <a:buChar char="•"/>
            </a:pPr>
            <a:r>
              <a:rPr lang="en-US" dirty="0"/>
              <a:t>Supervised Learning</a:t>
            </a:r>
          </a:p>
          <a:p>
            <a:pPr marL="1657350" lvl="3" indent="-285750">
              <a:buFont typeface="Arial" panose="020B0604020202020204" pitchFamily="34" charset="0"/>
              <a:buChar char="•"/>
            </a:pPr>
            <a:r>
              <a:rPr lang="en-US" dirty="0"/>
              <a:t>Classification</a:t>
            </a:r>
          </a:p>
          <a:p>
            <a:pPr marL="2114550" lvl="4" indent="-285750">
              <a:buFont typeface="Arial" panose="020B0604020202020204" pitchFamily="34" charset="0"/>
              <a:buChar char="•"/>
            </a:pPr>
            <a:r>
              <a:rPr lang="en-US" dirty="0"/>
              <a:t>Binary</a:t>
            </a:r>
          </a:p>
          <a:p>
            <a:pPr marL="2114550" lvl="4" indent="-285750">
              <a:buFont typeface="Arial" panose="020B0604020202020204" pitchFamily="34" charset="0"/>
              <a:buChar char="•"/>
            </a:pPr>
            <a:r>
              <a:rPr lang="en-US" dirty="0"/>
              <a:t>Multi-Class</a:t>
            </a:r>
          </a:p>
          <a:p>
            <a:pPr marL="1657350" lvl="3" indent="-285750">
              <a:buFont typeface="Arial" panose="020B0604020202020204" pitchFamily="34" charset="0"/>
              <a:buChar char="•"/>
            </a:pPr>
            <a:r>
              <a:rPr lang="en-US" dirty="0"/>
              <a:t>Continuous</a:t>
            </a:r>
          </a:p>
          <a:p>
            <a:pPr marL="742950" lvl="1" indent="-285750">
              <a:buFont typeface="Arial" panose="020B0604020202020204" pitchFamily="34" charset="0"/>
              <a:buChar char="•"/>
            </a:pPr>
            <a:r>
              <a:rPr lang="en-US" dirty="0"/>
              <a:t>Forecasting</a:t>
            </a:r>
          </a:p>
          <a:p>
            <a:pPr marL="742950" lvl="2" indent="-285750">
              <a:buFont typeface="Arial" panose="020B0604020202020204" pitchFamily="34" charset="0"/>
              <a:buChar char="•"/>
            </a:pPr>
            <a:r>
              <a:rPr lang="en-US" dirty="0"/>
              <a:t>Unsupervised Learning</a:t>
            </a:r>
          </a:p>
          <a:p>
            <a:pPr marL="742950" lvl="1" indent="-285750">
              <a:buFont typeface="Arial" panose="020B0604020202020204" pitchFamily="34" charset="0"/>
              <a:buChar char="•"/>
            </a:pPr>
            <a:r>
              <a:rPr lang="en-US" dirty="0"/>
              <a:t>Associative System</a:t>
            </a:r>
          </a:p>
          <a:p>
            <a:pPr marL="285750" indent="-285750">
              <a:buFont typeface="Arial" panose="020B0604020202020204" pitchFamily="34" charset="0"/>
              <a:buChar char="•"/>
            </a:pPr>
            <a:endParaRPr lang="en-US" dirty="0"/>
          </a:p>
        </p:txBody>
      </p:sp>
      <p:sp>
        <p:nvSpPr>
          <p:cNvPr id="7" name="TextBox 6"/>
          <p:cNvSpPr txBox="1"/>
          <p:nvPr/>
        </p:nvSpPr>
        <p:spPr>
          <a:xfrm>
            <a:off x="4522319" y="2036939"/>
            <a:ext cx="4544705" cy="646331"/>
          </a:xfrm>
          <a:prstGeom prst="rect">
            <a:avLst/>
          </a:prstGeom>
          <a:noFill/>
        </p:spPr>
        <p:txBody>
          <a:bodyPr wrap="square" rtlCol="0">
            <a:spAutoFit/>
          </a:bodyPr>
          <a:lstStyle/>
          <a:p>
            <a:r>
              <a:rPr lang="en-US" dirty="0"/>
              <a:t>Will the Mystics (pro basketball team) win the game?</a:t>
            </a:r>
          </a:p>
        </p:txBody>
      </p:sp>
      <p:sp>
        <p:nvSpPr>
          <p:cNvPr id="8" name="Rectangle 7"/>
          <p:cNvSpPr/>
          <p:nvPr/>
        </p:nvSpPr>
        <p:spPr>
          <a:xfrm>
            <a:off x="4598448" y="1319213"/>
            <a:ext cx="4392447" cy="55721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Scenarios</a:t>
            </a:r>
          </a:p>
        </p:txBody>
      </p:sp>
      <p:sp>
        <p:nvSpPr>
          <p:cNvPr id="9" name="Rectangle 8"/>
          <p:cNvSpPr/>
          <p:nvPr/>
        </p:nvSpPr>
        <p:spPr>
          <a:xfrm>
            <a:off x="114304" y="1319213"/>
            <a:ext cx="4114800" cy="55721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Methods</a:t>
            </a:r>
          </a:p>
        </p:txBody>
      </p:sp>
      <p:pic>
        <p:nvPicPr>
          <p:cNvPr id="3074" name="Picture 2" descr="Washington Mystics - Wikipedia">
            <a:extLst>
              <a:ext uri="{FF2B5EF4-FFF2-40B4-BE49-F238E27FC236}">
                <a16:creationId xmlns:a16="http://schemas.microsoft.com/office/drawing/2014/main" id="{3E28FB1B-6011-A948-9DD6-0C915ABD7A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47961" y="2931457"/>
            <a:ext cx="2493421" cy="2127509"/>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EF43B6E1-0A78-BA41-9D43-D57319E18788}"/>
              </a:ext>
            </a:extLst>
          </p:cNvPr>
          <p:cNvSpPr/>
          <p:nvPr/>
        </p:nvSpPr>
        <p:spPr>
          <a:xfrm>
            <a:off x="5654565" y="5278055"/>
            <a:ext cx="2280213" cy="5324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Binary Classification</a:t>
            </a:r>
          </a:p>
        </p:txBody>
      </p:sp>
      <p:sp>
        <p:nvSpPr>
          <p:cNvPr id="12" name="Footer Placeholder 4">
            <a:extLst>
              <a:ext uri="{FF2B5EF4-FFF2-40B4-BE49-F238E27FC236}">
                <a16:creationId xmlns:a16="http://schemas.microsoft.com/office/drawing/2014/main" id="{D8D19C53-EE4A-FD48-8F0F-26F18F1A0EDB}"/>
              </a:ext>
            </a:extLst>
          </p:cNvPr>
          <p:cNvSpPr>
            <a:spLocks noGrp="1"/>
          </p:cNvSpPr>
          <p:nvPr>
            <p:ph type="ftr" sz="quarter" idx="3"/>
          </p:nvPr>
        </p:nvSpPr>
        <p:spPr>
          <a:xfrm>
            <a:off x="3028950" y="6356351"/>
            <a:ext cx="3086100" cy="365125"/>
          </a:xfrm>
        </p:spPr>
        <p:txBody>
          <a:bodyPr/>
          <a:lstStyle/>
          <a:p>
            <a:r>
              <a:rPr lang="en-US" dirty="0"/>
              <a:t>Kwartler CSCI E-96</a:t>
            </a:r>
          </a:p>
        </p:txBody>
      </p:sp>
    </p:spTree>
    <p:extLst>
      <p:ext uri="{BB962C8B-B14F-4D97-AF65-F5344CB8AC3E}">
        <p14:creationId xmlns:p14="http://schemas.microsoft.com/office/powerpoint/2010/main" val="402612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9/5/22</a:t>
            </a:fld>
            <a:endParaRPr lang="en-US"/>
          </a:p>
        </p:txBody>
      </p:sp>
      <p:sp>
        <p:nvSpPr>
          <p:cNvPr id="3" name="Title 2"/>
          <p:cNvSpPr>
            <a:spLocks noGrp="1"/>
          </p:cNvSpPr>
          <p:nvPr>
            <p:ph type="title"/>
          </p:nvPr>
        </p:nvSpPr>
        <p:spPr/>
        <p:txBody>
          <a:bodyPr/>
          <a:lstStyle/>
          <a:p>
            <a:r>
              <a:rPr lang="en-US" dirty="0"/>
              <a:t>Your turn…</a:t>
            </a:r>
          </a:p>
        </p:txBody>
      </p:sp>
      <p:sp>
        <p:nvSpPr>
          <p:cNvPr id="4" name="Slide Number Placeholder 3"/>
          <p:cNvSpPr>
            <a:spLocks noGrp="1"/>
          </p:cNvSpPr>
          <p:nvPr>
            <p:ph type="sldNum" sz="quarter" idx="12"/>
          </p:nvPr>
        </p:nvSpPr>
        <p:spPr/>
        <p:txBody>
          <a:bodyPr/>
          <a:lstStyle/>
          <a:p>
            <a:fld id="{37290FF7-652B-4475-AEAB-8B1A5D23AE09}" type="slidenum">
              <a:rPr lang="en-US" smtClean="0"/>
              <a:t>31</a:t>
            </a:fld>
            <a:endParaRPr lang="en-US"/>
          </a:p>
        </p:txBody>
      </p:sp>
      <p:sp>
        <p:nvSpPr>
          <p:cNvPr id="6" name="TextBox 5"/>
          <p:cNvSpPr txBox="1"/>
          <p:nvPr/>
        </p:nvSpPr>
        <p:spPr>
          <a:xfrm>
            <a:off x="492398" y="2036939"/>
            <a:ext cx="3358612" cy="3693319"/>
          </a:xfrm>
          <a:prstGeom prst="rect">
            <a:avLst/>
          </a:prstGeom>
          <a:noFill/>
        </p:spPr>
        <p:txBody>
          <a:bodyPr wrap="none" rtlCol="0">
            <a:spAutoFit/>
          </a:bodyPr>
          <a:lstStyle/>
          <a:p>
            <a:pPr marL="285750" indent="-285750">
              <a:buFont typeface="Arial" panose="020B0604020202020204" pitchFamily="34" charset="0"/>
              <a:buChar char="•"/>
            </a:pPr>
            <a:r>
              <a:rPr lang="en-US" dirty="0"/>
              <a:t>Retrospective</a:t>
            </a:r>
          </a:p>
          <a:p>
            <a:pPr marL="285750" indent="-285750">
              <a:buFont typeface="Arial" panose="020B0604020202020204" pitchFamily="34" charset="0"/>
              <a:buChar char="•"/>
            </a:pPr>
            <a:r>
              <a:rPr lang="en-US" dirty="0"/>
              <a:t>Descriptive</a:t>
            </a:r>
          </a:p>
          <a:p>
            <a:pPr marL="285750" indent="-285750">
              <a:buFont typeface="Arial" panose="020B0604020202020204" pitchFamily="34" charset="0"/>
              <a:buChar char="•"/>
            </a:pPr>
            <a:r>
              <a:rPr lang="en-US" dirty="0"/>
              <a:t>Data Science</a:t>
            </a:r>
          </a:p>
          <a:p>
            <a:pPr marL="742950" lvl="1" indent="-285750">
              <a:buFont typeface="Arial" panose="020B0604020202020204" pitchFamily="34" charset="0"/>
              <a:buChar char="•"/>
            </a:pPr>
            <a:r>
              <a:rPr lang="en-US" dirty="0"/>
              <a:t>Predictive</a:t>
            </a:r>
          </a:p>
          <a:p>
            <a:pPr marL="1200150" lvl="2" indent="-285750">
              <a:buFont typeface="Arial" panose="020B0604020202020204" pitchFamily="34" charset="0"/>
              <a:buChar char="•"/>
            </a:pPr>
            <a:r>
              <a:rPr lang="en-US" dirty="0"/>
              <a:t>Supervised Learning</a:t>
            </a:r>
          </a:p>
          <a:p>
            <a:pPr marL="1657350" lvl="3" indent="-285750">
              <a:buFont typeface="Arial" panose="020B0604020202020204" pitchFamily="34" charset="0"/>
              <a:buChar char="•"/>
            </a:pPr>
            <a:r>
              <a:rPr lang="en-US" dirty="0"/>
              <a:t>Classification</a:t>
            </a:r>
          </a:p>
          <a:p>
            <a:pPr marL="2114550" lvl="4" indent="-285750">
              <a:buFont typeface="Arial" panose="020B0604020202020204" pitchFamily="34" charset="0"/>
              <a:buChar char="•"/>
            </a:pPr>
            <a:r>
              <a:rPr lang="en-US" dirty="0"/>
              <a:t>Binary</a:t>
            </a:r>
          </a:p>
          <a:p>
            <a:pPr marL="2114550" lvl="4" indent="-285750">
              <a:buFont typeface="Arial" panose="020B0604020202020204" pitchFamily="34" charset="0"/>
              <a:buChar char="•"/>
            </a:pPr>
            <a:r>
              <a:rPr lang="en-US" dirty="0"/>
              <a:t>Multi-Class</a:t>
            </a:r>
          </a:p>
          <a:p>
            <a:pPr marL="1657350" lvl="3" indent="-285750">
              <a:buFont typeface="Arial" panose="020B0604020202020204" pitchFamily="34" charset="0"/>
              <a:buChar char="•"/>
            </a:pPr>
            <a:r>
              <a:rPr lang="en-US" dirty="0"/>
              <a:t>Continuous</a:t>
            </a:r>
          </a:p>
          <a:p>
            <a:pPr marL="742950" lvl="1" indent="-285750">
              <a:buFont typeface="Arial" panose="020B0604020202020204" pitchFamily="34" charset="0"/>
              <a:buChar char="•"/>
            </a:pPr>
            <a:r>
              <a:rPr lang="en-US" dirty="0"/>
              <a:t>Forecasting</a:t>
            </a:r>
          </a:p>
          <a:p>
            <a:pPr marL="742950" lvl="2" indent="-285750">
              <a:buFont typeface="Arial" panose="020B0604020202020204" pitchFamily="34" charset="0"/>
              <a:buChar char="•"/>
            </a:pPr>
            <a:r>
              <a:rPr lang="en-US" dirty="0"/>
              <a:t>Unsupervised Learning</a:t>
            </a:r>
          </a:p>
          <a:p>
            <a:pPr marL="742950" lvl="1" indent="-285750">
              <a:buFont typeface="Arial" panose="020B0604020202020204" pitchFamily="34" charset="0"/>
              <a:buChar char="•"/>
            </a:pPr>
            <a:r>
              <a:rPr lang="en-US" dirty="0"/>
              <a:t>Associative System</a:t>
            </a:r>
          </a:p>
          <a:p>
            <a:pPr marL="285750" indent="-285750">
              <a:buFont typeface="Arial" panose="020B0604020202020204" pitchFamily="34" charset="0"/>
              <a:buChar char="•"/>
            </a:pPr>
            <a:endParaRPr lang="en-US" dirty="0"/>
          </a:p>
        </p:txBody>
      </p:sp>
      <p:sp>
        <p:nvSpPr>
          <p:cNvPr id="7" name="TextBox 6"/>
          <p:cNvSpPr txBox="1"/>
          <p:nvPr/>
        </p:nvSpPr>
        <p:spPr>
          <a:xfrm>
            <a:off x="4522319" y="2036939"/>
            <a:ext cx="4544705" cy="646331"/>
          </a:xfrm>
          <a:prstGeom prst="rect">
            <a:avLst/>
          </a:prstGeom>
          <a:noFill/>
        </p:spPr>
        <p:txBody>
          <a:bodyPr wrap="square" rtlCol="0">
            <a:spAutoFit/>
          </a:bodyPr>
          <a:lstStyle/>
          <a:p>
            <a:r>
              <a:rPr lang="en-US" dirty="0"/>
              <a:t>How did same stores sales change year over year?</a:t>
            </a:r>
          </a:p>
        </p:txBody>
      </p:sp>
      <p:sp>
        <p:nvSpPr>
          <p:cNvPr id="8" name="Rectangle 7"/>
          <p:cNvSpPr/>
          <p:nvPr/>
        </p:nvSpPr>
        <p:spPr>
          <a:xfrm>
            <a:off x="4580102" y="1319213"/>
            <a:ext cx="4392447" cy="55721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Scenarios</a:t>
            </a:r>
          </a:p>
        </p:txBody>
      </p:sp>
      <p:sp>
        <p:nvSpPr>
          <p:cNvPr id="9" name="Rectangle 8"/>
          <p:cNvSpPr/>
          <p:nvPr/>
        </p:nvSpPr>
        <p:spPr>
          <a:xfrm>
            <a:off x="114304" y="1319213"/>
            <a:ext cx="4114800" cy="55721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Methods</a:t>
            </a:r>
          </a:p>
        </p:txBody>
      </p:sp>
      <p:pic>
        <p:nvPicPr>
          <p:cNvPr id="2050" name="Picture 2" descr="Image result for sal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96154" y="3099842"/>
            <a:ext cx="4397864" cy="2345527"/>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ADAD58E0-1625-7B47-B2ED-947BEF6E4749}"/>
              </a:ext>
            </a:extLst>
          </p:cNvPr>
          <p:cNvSpPr/>
          <p:nvPr/>
        </p:nvSpPr>
        <p:spPr>
          <a:xfrm>
            <a:off x="5654565" y="5497975"/>
            <a:ext cx="2280213" cy="5324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Descriptive or Retrospective</a:t>
            </a:r>
          </a:p>
        </p:txBody>
      </p:sp>
      <p:sp>
        <p:nvSpPr>
          <p:cNvPr id="12" name="Footer Placeholder 4">
            <a:extLst>
              <a:ext uri="{FF2B5EF4-FFF2-40B4-BE49-F238E27FC236}">
                <a16:creationId xmlns:a16="http://schemas.microsoft.com/office/drawing/2014/main" id="{2A3C9166-9ED3-C945-B2FF-9763FED2BC0D}"/>
              </a:ext>
            </a:extLst>
          </p:cNvPr>
          <p:cNvSpPr>
            <a:spLocks noGrp="1"/>
          </p:cNvSpPr>
          <p:nvPr>
            <p:ph type="ftr" sz="quarter" idx="3"/>
          </p:nvPr>
        </p:nvSpPr>
        <p:spPr>
          <a:xfrm>
            <a:off x="3028950" y="6356351"/>
            <a:ext cx="3086100" cy="365125"/>
          </a:xfrm>
        </p:spPr>
        <p:txBody>
          <a:bodyPr/>
          <a:lstStyle/>
          <a:p>
            <a:r>
              <a:rPr lang="en-US" dirty="0"/>
              <a:t>Kwartler CSCI E-96</a:t>
            </a:r>
          </a:p>
        </p:txBody>
      </p:sp>
    </p:spTree>
    <p:extLst>
      <p:ext uri="{BB962C8B-B14F-4D97-AF65-F5344CB8AC3E}">
        <p14:creationId xmlns:p14="http://schemas.microsoft.com/office/powerpoint/2010/main" val="1085885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9/5/22</a:t>
            </a:fld>
            <a:endParaRPr lang="en-US"/>
          </a:p>
        </p:txBody>
      </p:sp>
      <p:sp>
        <p:nvSpPr>
          <p:cNvPr id="3" name="Title 2"/>
          <p:cNvSpPr>
            <a:spLocks noGrp="1"/>
          </p:cNvSpPr>
          <p:nvPr>
            <p:ph type="title"/>
          </p:nvPr>
        </p:nvSpPr>
        <p:spPr/>
        <p:txBody>
          <a:bodyPr/>
          <a:lstStyle/>
          <a:p>
            <a:r>
              <a:rPr lang="en-US" dirty="0"/>
              <a:t>Your turn…</a:t>
            </a:r>
          </a:p>
        </p:txBody>
      </p:sp>
      <p:sp>
        <p:nvSpPr>
          <p:cNvPr id="4" name="Slide Number Placeholder 3"/>
          <p:cNvSpPr>
            <a:spLocks noGrp="1"/>
          </p:cNvSpPr>
          <p:nvPr>
            <p:ph type="sldNum" sz="quarter" idx="12"/>
          </p:nvPr>
        </p:nvSpPr>
        <p:spPr/>
        <p:txBody>
          <a:bodyPr/>
          <a:lstStyle/>
          <a:p>
            <a:fld id="{37290FF7-652B-4475-AEAB-8B1A5D23AE09}" type="slidenum">
              <a:rPr lang="en-US" smtClean="0"/>
              <a:t>32</a:t>
            </a:fld>
            <a:endParaRPr lang="en-US"/>
          </a:p>
        </p:txBody>
      </p:sp>
      <p:sp>
        <p:nvSpPr>
          <p:cNvPr id="6" name="TextBox 5"/>
          <p:cNvSpPr txBox="1"/>
          <p:nvPr/>
        </p:nvSpPr>
        <p:spPr>
          <a:xfrm>
            <a:off x="492398" y="2036939"/>
            <a:ext cx="3358612" cy="3693319"/>
          </a:xfrm>
          <a:prstGeom prst="rect">
            <a:avLst/>
          </a:prstGeom>
          <a:noFill/>
        </p:spPr>
        <p:txBody>
          <a:bodyPr wrap="none" rtlCol="0">
            <a:spAutoFit/>
          </a:bodyPr>
          <a:lstStyle/>
          <a:p>
            <a:pPr marL="285750" indent="-285750">
              <a:buFont typeface="Arial" panose="020B0604020202020204" pitchFamily="34" charset="0"/>
              <a:buChar char="•"/>
            </a:pPr>
            <a:r>
              <a:rPr lang="en-US" dirty="0"/>
              <a:t>Retrospective</a:t>
            </a:r>
          </a:p>
          <a:p>
            <a:pPr marL="285750" indent="-285750">
              <a:buFont typeface="Arial" panose="020B0604020202020204" pitchFamily="34" charset="0"/>
              <a:buChar char="•"/>
            </a:pPr>
            <a:r>
              <a:rPr lang="en-US" dirty="0"/>
              <a:t>Descriptive</a:t>
            </a:r>
          </a:p>
          <a:p>
            <a:pPr marL="285750" indent="-285750">
              <a:buFont typeface="Arial" panose="020B0604020202020204" pitchFamily="34" charset="0"/>
              <a:buChar char="•"/>
            </a:pPr>
            <a:r>
              <a:rPr lang="en-US" dirty="0"/>
              <a:t>Data Science</a:t>
            </a:r>
          </a:p>
          <a:p>
            <a:pPr marL="742950" lvl="1" indent="-285750">
              <a:buFont typeface="Arial" panose="020B0604020202020204" pitchFamily="34" charset="0"/>
              <a:buChar char="•"/>
            </a:pPr>
            <a:r>
              <a:rPr lang="en-US" dirty="0"/>
              <a:t>Predictive</a:t>
            </a:r>
          </a:p>
          <a:p>
            <a:pPr marL="1200150" lvl="2" indent="-285750">
              <a:buFont typeface="Arial" panose="020B0604020202020204" pitchFamily="34" charset="0"/>
              <a:buChar char="•"/>
            </a:pPr>
            <a:r>
              <a:rPr lang="en-US" dirty="0"/>
              <a:t>Supervised Learning</a:t>
            </a:r>
          </a:p>
          <a:p>
            <a:pPr marL="1657350" lvl="3" indent="-285750">
              <a:buFont typeface="Arial" panose="020B0604020202020204" pitchFamily="34" charset="0"/>
              <a:buChar char="•"/>
            </a:pPr>
            <a:r>
              <a:rPr lang="en-US" dirty="0"/>
              <a:t>Classification</a:t>
            </a:r>
          </a:p>
          <a:p>
            <a:pPr marL="2114550" lvl="4" indent="-285750">
              <a:buFont typeface="Arial" panose="020B0604020202020204" pitchFamily="34" charset="0"/>
              <a:buChar char="•"/>
            </a:pPr>
            <a:r>
              <a:rPr lang="en-US" dirty="0"/>
              <a:t>Binary</a:t>
            </a:r>
          </a:p>
          <a:p>
            <a:pPr marL="2114550" lvl="4" indent="-285750">
              <a:buFont typeface="Arial" panose="020B0604020202020204" pitchFamily="34" charset="0"/>
              <a:buChar char="•"/>
            </a:pPr>
            <a:r>
              <a:rPr lang="en-US" dirty="0"/>
              <a:t>Multi-Class</a:t>
            </a:r>
          </a:p>
          <a:p>
            <a:pPr marL="1657350" lvl="3" indent="-285750">
              <a:buFont typeface="Arial" panose="020B0604020202020204" pitchFamily="34" charset="0"/>
              <a:buChar char="•"/>
            </a:pPr>
            <a:r>
              <a:rPr lang="en-US" dirty="0"/>
              <a:t>Continuous</a:t>
            </a:r>
          </a:p>
          <a:p>
            <a:pPr marL="742950" lvl="1" indent="-285750">
              <a:buFont typeface="Arial" panose="020B0604020202020204" pitchFamily="34" charset="0"/>
              <a:buChar char="•"/>
            </a:pPr>
            <a:r>
              <a:rPr lang="en-US" dirty="0"/>
              <a:t>Forecasting</a:t>
            </a:r>
          </a:p>
          <a:p>
            <a:pPr marL="742950" lvl="2" indent="-285750">
              <a:buFont typeface="Arial" panose="020B0604020202020204" pitchFamily="34" charset="0"/>
              <a:buChar char="•"/>
            </a:pPr>
            <a:r>
              <a:rPr lang="en-US" dirty="0"/>
              <a:t>Unsupervised Learning</a:t>
            </a:r>
          </a:p>
          <a:p>
            <a:pPr marL="742950" lvl="1" indent="-285750">
              <a:buFont typeface="Arial" panose="020B0604020202020204" pitchFamily="34" charset="0"/>
              <a:buChar char="•"/>
            </a:pPr>
            <a:r>
              <a:rPr lang="en-US" dirty="0"/>
              <a:t>Associative System</a:t>
            </a:r>
          </a:p>
          <a:p>
            <a:pPr marL="285750" indent="-285750">
              <a:buFont typeface="Arial" panose="020B0604020202020204" pitchFamily="34" charset="0"/>
              <a:buChar char="•"/>
            </a:pPr>
            <a:endParaRPr lang="en-US" dirty="0"/>
          </a:p>
        </p:txBody>
      </p:sp>
      <p:sp>
        <p:nvSpPr>
          <p:cNvPr id="7" name="TextBox 6"/>
          <p:cNvSpPr txBox="1"/>
          <p:nvPr/>
        </p:nvSpPr>
        <p:spPr>
          <a:xfrm>
            <a:off x="4522319" y="2036939"/>
            <a:ext cx="4544705" cy="646331"/>
          </a:xfrm>
          <a:prstGeom prst="rect">
            <a:avLst/>
          </a:prstGeom>
          <a:noFill/>
        </p:spPr>
        <p:txBody>
          <a:bodyPr wrap="square" rtlCol="0">
            <a:spAutoFit/>
          </a:bodyPr>
          <a:lstStyle/>
          <a:p>
            <a:r>
              <a:rPr lang="en-US" dirty="0"/>
              <a:t>What should we place next to the cheese in the grocery cooler?</a:t>
            </a:r>
          </a:p>
        </p:txBody>
      </p:sp>
      <p:sp>
        <p:nvSpPr>
          <p:cNvPr id="8" name="Rectangle 7"/>
          <p:cNvSpPr/>
          <p:nvPr/>
        </p:nvSpPr>
        <p:spPr>
          <a:xfrm>
            <a:off x="4598448" y="1319213"/>
            <a:ext cx="4392447" cy="55721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Scenarios</a:t>
            </a:r>
          </a:p>
        </p:txBody>
      </p:sp>
      <p:sp>
        <p:nvSpPr>
          <p:cNvPr id="9" name="Rectangle 8"/>
          <p:cNvSpPr/>
          <p:nvPr/>
        </p:nvSpPr>
        <p:spPr>
          <a:xfrm>
            <a:off x="114304" y="1319213"/>
            <a:ext cx="4114800" cy="55721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Methods</a:t>
            </a:r>
          </a:p>
        </p:txBody>
      </p:sp>
      <p:pic>
        <p:nvPicPr>
          <p:cNvPr id="3074" name="Picture 2" descr="Image result for cheese me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25880" y="2831489"/>
            <a:ext cx="2737582" cy="299320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AE01E582-1061-3B4B-AB0C-BEFB0EAF66B8}"/>
              </a:ext>
            </a:extLst>
          </p:cNvPr>
          <p:cNvSpPr/>
          <p:nvPr/>
        </p:nvSpPr>
        <p:spPr>
          <a:xfrm>
            <a:off x="5654565" y="5845216"/>
            <a:ext cx="2280213" cy="3819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Association</a:t>
            </a:r>
          </a:p>
        </p:txBody>
      </p:sp>
      <p:sp>
        <p:nvSpPr>
          <p:cNvPr id="12" name="Footer Placeholder 4">
            <a:extLst>
              <a:ext uri="{FF2B5EF4-FFF2-40B4-BE49-F238E27FC236}">
                <a16:creationId xmlns:a16="http://schemas.microsoft.com/office/drawing/2014/main" id="{3CB4C234-4899-D748-A561-75D30A9C2570}"/>
              </a:ext>
            </a:extLst>
          </p:cNvPr>
          <p:cNvSpPr>
            <a:spLocks noGrp="1"/>
          </p:cNvSpPr>
          <p:nvPr>
            <p:ph type="ftr" sz="quarter" idx="3"/>
          </p:nvPr>
        </p:nvSpPr>
        <p:spPr>
          <a:xfrm>
            <a:off x="3028950" y="6356351"/>
            <a:ext cx="3086100" cy="365125"/>
          </a:xfrm>
        </p:spPr>
        <p:txBody>
          <a:bodyPr/>
          <a:lstStyle/>
          <a:p>
            <a:r>
              <a:rPr lang="en-US" dirty="0"/>
              <a:t>Kwartler CSCI E-96</a:t>
            </a:r>
          </a:p>
        </p:txBody>
      </p:sp>
    </p:spTree>
    <p:extLst>
      <p:ext uri="{BB962C8B-B14F-4D97-AF65-F5344CB8AC3E}">
        <p14:creationId xmlns:p14="http://schemas.microsoft.com/office/powerpoint/2010/main" val="414842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9/5/22</a:t>
            </a:fld>
            <a:endParaRPr lang="en-US"/>
          </a:p>
        </p:txBody>
      </p:sp>
      <p:sp>
        <p:nvSpPr>
          <p:cNvPr id="3" name="Title 2"/>
          <p:cNvSpPr>
            <a:spLocks noGrp="1"/>
          </p:cNvSpPr>
          <p:nvPr>
            <p:ph type="title"/>
          </p:nvPr>
        </p:nvSpPr>
        <p:spPr/>
        <p:txBody>
          <a:bodyPr/>
          <a:lstStyle/>
          <a:p>
            <a:r>
              <a:rPr lang="en-US" dirty="0"/>
              <a:t>Your turn…</a:t>
            </a:r>
          </a:p>
        </p:txBody>
      </p:sp>
      <p:sp>
        <p:nvSpPr>
          <p:cNvPr id="4" name="Slide Number Placeholder 3"/>
          <p:cNvSpPr>
            <a:spLocks noGrp="1"/>
          </p:cNvSpPr>
          <p:nvPr>
            <p:ph type="sldNum" sz="quarter" idx="12"/>
          </p:nvPr>
        </p:nvSpPr>
        <p:spPr/>
        <p:txBody>
          <a:bodyPr/>
          <a:lstStyle/>
          <a:p>
            <a:fld id="{37290FF7-652B-4475-AEAB-8B1A5D23AE09}" type="slidenum">
              <a:rPr lang="en-US" smtClean="0"/>
              <a:t>33</a:t>
            </a:fld>
            <a:endParaRPr lang="en-US"/>
          </a:p>
        </p:txBody>
      </p:sp>
      <p:sp>
        <p:nvSpPr>
          <p:cNvPr id="5" name="Footer Placeholder 4"/>
          <p:cNvSpPr>
            <a:spLocks noGrp="1"/>
          </p:cNvSpPr>
          <p:nvPr>
            <p:ph type="ftr" sz="quarter" idx="3"/>
          </p:nvPr>
        </p:nvSpPr>
        <p:spPr/>
        <p:txBody>
          <a:bodyPr/>
          <a:lstStyle/>
          <a:p>
            <a:r>
              <a:rPr lang="en-US" dirty="0"/>
              <a:t>Kwartler CSCI E-96</a:t>
            </a:r>
          </a:p>
        </p:txBody>
      </p:sp>
      <p:sp>
        <p:nvSpPr>
          <p:cNvPr id="6" name="TextBox 5"/>
          <p:cNvSpPr txBox="1"/>
          <p:nvPr/>
        </p:nvSpPr>
        <p:spPr>
          <a:xfrm>
            <a:off x="492398" y="2036939"/>
            <a:ext cx="3358612" cy="3693319"/>
          </a:xfrm>
          <a:prstGeom prst="rect">
            <a:avLst/>
          </a:prstGeom>
          <a:noFill/>
        </p:spPr>
        <p:txBody>
          <a:bodyPr wrap="none" rtlCol="0">
            <a:spAutoFit/>
          </a:bodyPr>
          <a:lstStyle/>
          <a:p>
            <a:pPr marL="285750" indent="-285750">
              <a:buFont typeface="Arial" panose="020B0604020202020204" pitchFamily="34" charset="0"/>
              <a:buChar char="•"/>
            </a:pPr>
            <a:r>
              <a:rPr lang="en-US" dirty="0"/>
              <a:t>Retrospective</a:t>
            </a:r>
          </a:p>
          <a:p>
            <a:pPr marL="285750" indent="-285750">
              <a:buFont typeface="Arial" panose="020B0604020202020204" pitchFamily="34" charset="0"/>
              <a:buChar char="•"/>
            </a:pPr>
            <a:r>
              <a:rPr lang="en-US" dirty="0"/>
              <a:t>Descriptive</a:t>
            </a:r>
          </a:p>
          <a:p>
            <a:pPr marL="285750" indent="-285750">
              <a:buFont typeface="Arial" panose="020B0604020202020204" pitchFamily="34" charset="0"/>
              <a:buChar char="•"/>
            </a:pPr>
            <a:r>
              <a:rPr lang="en-US" dirty="0"/>
              <a:t>Data Science</a:t>
            </a:r>
          </a:p>
          <a:p>
            <a:pPr marL="742950" lvl="1" indent="-285750">
              <a:buFont typeface="Arial" panose="020B0604020202020204" pitchFamily="34" charset="0"/>
              <a:buChar char="•"/>
            </a:pPr>
            <a:r>
              <a:rPr lang="en-US" dirty="0"/>
              <a:t>Predictive</a:t>
            </a:r>
          </a:p>
          <a:p>
            <a:pPr marL="1200150" lvl="2" indent="-285750">
              <a:buFont typeface="Arial" panose="020B0604020202020204" pitchFamily="34" charset="0"/>
              <a:buChar char="•"/>
            </a:pPr>
            <a:r>
              <a:rPr lang="en-US" dirty="0"/>
              <a:t>Supervised Learning</a:t>
            </a:r>
          </a:p>
          <a:p>
            <a:pPr marL="1657350" lvl="3" indent="-285750">
              <a:buFont typeface="Arial" panose="020B0604020202020204" pitchFamily="34" charset="0"/>
              <a:buChar char="•"/>
            </a:pPr>
            <a:r>
              <a:rPr lang="en-US" dirty="0"/>
              <a:t>Classification</a:t>
            </a:r>
          </a:p>
          <a:p>
            <a:pPr marL="2114550" lvl="4" indent="-285750">
              <a:buFont typeface="Arial" panose="020B0604020202020204" pitchFamily="34" charset="0"/>
              <a:buChar char="•"/>
            </a:pPr>
            <a:r>
              <a:rPr lang="en-US" dirty="0"/>
              <a:t>Binary</a:t>
            </a:r>
          </a:p>
          <a:p>
            <a:pPr marL="2114550" lvl="4" indent="-285750">
              <a:buFont typeface="Arial" panose="020B0604020202020204" pitchFamily="34" charset="0"/>
              <a:buChar char="•"/>
            </a:pPr>
            <a:r>
              <a:rPr lang="en-US" dirty="0"/>
              <a:t>Multi-Class</a:t>
            </a:r>
          </a:p>
          <a:p>
            <a:pPr marL="1657350" lvl="3" indent="-285750">
              <a:buFont typeface="Arial" panose="020B0604020202020204" pitchFamily="34" charset="0"/>
              <a:buChar char="•"/>
            </a:pPr>
            <a:r>
              <a:rPr lang="en-US" dirty="0"/>
              <a:t>Continuous</a:t>
            </a:r>
          </a:p>
          <a:p>
            <a:pPr marL="742950" lvl="1" indent="-285750">
              <a:buFont typeface="Arial" panose="020B0604020202020204" pitchFamily="34" charset="0"/>
              <a:buChar char="•"/>
            </a:pPr>
            <a:r>
              <a:rPr lang="en-US" dirty="0"/>
              <a:t>Forecasting</a:t>
            </a:r>
          </a:p>
          <a:p>
            <a:pPr marL="742950" lvl="2" indent="-285750">
              <a:buFont typeface="Arial" panose="020B0604020202020204" pitchFamily="34" charset="0"/>
              <a:buChar char="•"/>
            </a:pPr>
            <a:r>
              <a:rPr lang="en-US" dirty="0"/>
              <a:t>Unsupervised Learning</a:t>
            </a:r>
          </a:p>
          <a:p>
            <a:pPr marL="742950" lvl="1" indent="-285750">
              <a:buFont typeface="Arial" panose="020B0604020202020204" pitchFamily="34" charset="0"/>
              <a:buChar char="•"/>
            </a:pPr>
            <a:r>
              <a:rPr lang="en-US" dirty="0"/>
              <a:t>Associative System</a:t>
            </a:r>
          </a:p>
          <a:p>
            <a:pPr marL="285750" indent="-285750">
              <a:buFont typeface="Arial" panose="020B0604020202020204" pitchFamily="34" charset="0"/>
              <a:buChar char="•"/>
            </a:pPr>
            <a:endParaRPr lang="en-US" dirty="0"/>
          </a:p>
        </p:txBody>
      </p:sp>
      <p:sp>
        <p:nvSpPr>
          <p:cNvPr id="7" name="TextBox 6"/>
          <p:cNvSpPr txBox="1"/>
          <p:nvPr/>
        </p:nvSpPr>
        <p:spPr>
          <a:xfrm>
            <a:off x="4522319" y="2036939"/>
            <a:ext cx="4544705" cy="646331"/>
          </a:xfrm>
          <a:prstGeom prst="rect">
            <a:avLst/>
          </a:prstGeom>
          <a:noFill/>
        </p:spPr>
        <p:txBody>
          <a:bodyPr wrap="square" rtlCol="0">
            <a:spAutoFit/>
          </a:bodyPr>
          <a:lstStyle/>
          <a:p>
            <a:r>
              <a:rPr lang="en-US" dirty="0"/>
              <a:t>How many patients should we expect in the urgent care tomorrow?</a:t>
            </a:r>
          </a:p>
        </p:txBody>
      </p:sp>
      <p:sp>
        <p:nvSpPr>
          <p:cNvPr id="8" name="Rectangle 7"/>
          <p:cNvSpPr/>
          <p:nvPr/>
        </p:nvSpPr>
        <p:spPr>
          <a:xfrm>
            <a:off x="4598448" y="1319213"/>
            <a:ext cx="4392447" cy="55721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Scenarios</a:t>
            </a:r>
          </a:p>
        </p:txBody>
      </p:sp>
      <p:sp>
        <p:nvSpPr>
          <p:cNvPr id="9" name="Rectangle 8"/>
          <p:cNvSpPr/>
          <p:nvPr/>
        </p:nvSpPr>
        <p:spPr>
          <a:xfrm>
            <a:off x="114304" y="1319213"/>
            <a:ext cx="4114800" cy="55721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Methods</a:t>
            </a:r>
          </a:p>
        </p:txBody>
      </p:sp>
      <p:pic>
        <p:nvPicPr>
          <p:cNvPr id="4098" name="Picture 2" descr="Image result for urgent care me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99102" y="2720974"/>
            <a:ext cx="2991139" cy="2976441"/>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4D0B6B43-15E6-8142-A180-46419B412F3C}"/>
              </a:ext>
            </a:extLst>
          </p:cNvPr>
          <p:cNvSpPr/>
          <p:nvPr/>
        </p:nvSpPr>
        <p:spPr>
          <a:xfrm>
            <a:off x="5535758" y="5752619"/>
            <a:ext cx="2517826" cy="5324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Predictive | Continuous or Forecasting</a:t>
            </a:r>
          </a:p>
        </p:txBody>
      </p:sp>
    </p:spTree>
    <p:extLst>
      <p:ext uri="{BB962C8B-B14F-4D97-AF65-F5344CB8AC3E}">
        <p14:creationId xmlns:p14="http://schemas.microsoft.com/office/powerpoint/2010/main" val="1364805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9/5/22</a:t>
            </a:fld>
            <a:endParaRPr lang="en-US"/>
          </a:p>
        </p:txBody>
      </p:sp>
      <p:sp>
        <p:nvSpPr>
          <p:cNvPr id="3" name="Title 2"/>
          <p:cNvSpPr>
            <a:spLocks noGrp="1"/>
          </p:cNvSpPr>
          <p:nvPr>
            <p:ph type="title"/>
          </p:nvPr>
        </p:nvSpPr>
        <p:spPr/>
        <p:txBody>
          <a:bodyPr/>
          <a:lstStyle/>
          <a:p>
            <a:r>
              <a:rPr lang="en-US" dirty="0"/>
              <a:t>Your turn…</a:t>
            </a:r>
          </a:p>
        </p:txBody>
      </p:sp>
      <p:sp>
        <p:nvSpPr>
          <p:cNvPr id="4" name="Slide Number Placeholder 3"/>
          <p:cNvSpPr>
            <a:spLocks noGrp="1"/>
          </p:cNvSpPr>
          <p:nvPr>
            <p:ph type="sldNum" sz="quarter" idx="12"/>
          </p:nvPr>
        </p:nvSpPr>
        <p:spPr/>
        <p:txBody>
          <a:bodyPr/>
          <a:lstStyle/>
          <a:p>
            <a:fld id="{37290FF7-652B-4475-AEAB-8B1A5D23AE09}" type="slidenum">
              <a:rPr lang="en-US" smtClean="0"/>
              <a:t>34</a:t>
            </a:fld>
            <a:endParaRPr lang="en-US"/>
          </a:p>
        </p:txBody>
      </p:sp>
      <p:sp>
        <p:nvSpPr>
          <p:cNvPr id="6" name="TextBox 5"/>
          <p:cNvSpPr txBox="1"/>
          <p:nvPr/>
        </p:nvSpPr>
        <p:spPr>
          <a:xfrm>
            <a:off x="492398" y="2036939"/>
            <a:ext cx="3358612" cy="3693319"/>
          </a:xfrm>
          <a:prstGeom prst="rect">
            <a:avLst/>
          </a:prstGeom>
          <a:noFill/>
        </p:spPr>
        <p:txBody>
          <a:bodyPr wrap="none" rtlCol="0">
            <a:spAutoFit/>
          </a:bodyPr>
          <a:lstStyle/>
          <a:p>
            <a:pPr marL="285750" indent="-285750">
              <a:buFont typeface="Arial" panose="020B0604020202020204" pitchFamily="34" charset="0"/>
              <a:buChar char="•"/>
            </a:pPr>
            <a:r>
              <a:rPr lang="en-US" dirty="0"/>
              <a:t>Retrospective</a:t>
            </a:r>
          </a:p>
          <a:p>
            <a:pPr marL="285750" indent="-285750">
              <a:buFont typeface="Arial" panose="020B0604020202020204" pitchFamily="34" charset="0"/>
              <a:buChar char="•"/>
            </a:pPr>
            <a:r>
              <a:rPr lang="en-US" dirty="0"/>
              <a:t>Descriptive</a:t>
            </a:r>
          </a:p>
          <a:p>
            <a:pPr marL="285750" indent="-285750">
              <a:buFont typeface="Arial" panose="020B0604020202020204" pitchFamily="34" charset="0"/>
              <a:buChar char="•"/>
            </a:pPr>
            <a:r>
              <a:rPr lang="en-US" dirty="0"/>
              <a:t>Data Science</a:t>
            </a:r>
          </a:p>
          <a:p>
            <a:pPr marL="742950" lvl="1" indent="-285750">
              <a:buFont typeface="Arial" panose="020B0604020202020204" pitchFamily="34" charset="0"/>
              <a:buChar char="•"/>
            </a:pPr>
            <a:r>
              <a:rPr lang="en-US" dirty="0"/>
              <a:t>Predictive</a:t>
            </a:r>
          </a:p>
          <a:p>
            <a:pPr marL="1200150" lvl="2" indent="-285750">
              <a:buFont typeface="Arial" panose="020B0604020202020204" pitchFamily="34" charset="0"/>
              <a:buChar char="•"/>
            </a:pPr>
            <a:r>
              <a:rPr lang="en-US" dirty="0"/>
              <a:t>Supervised Learning</a:t>
            </a:r>
          </a:p>
          <a:p>
            <a:pPr marL="1657350" lvl="3" indent="-285750">
              <a:buFont typeface="Arial" panose="020B0604020202020204" pitchFamily="34" charset="0"/>
              <a:buChar char="•"/>
            </a:pPr>
            <a:r>
              <a:rPr lang="en-US" dirty="0"/>
              <a:t>Classification</a:t>
            </a:r>
          </a:p>
          <a:p>
            <a:pPr marL="2114550" lvl="4" indent="-285750">
              <a:buFont typeface="Arial" panose="020B0604020202020204" pitchFamily="34" charset="0"/>
              <a:buChar char="•"/>
            </a:pPr>
            <a:r>
              <a:rPr lang="en-US" dirty="0"/>
              <a:t>Binary</a:t>
            </a:r>
          </a:p>
          <a:p>
            <a:pPr marL="2114550" lvl="4" indent="-285750">
              <a:buFont typeface="Arial" panose="020B0604020202020204" pitchFamily="34" charset="0"/>
              <a:buChar char="•"/>
            </a:pPr>
            <a:r>
              <a:rPr lang="en-US" dirty="0"/>
              <a:t>Multi-Class</a:t>
            </a:r>
          </a:p>
          <a:p>
            <a:pPr marL="1657350" lvl="3" indent="-285750">
              <a:buFont typeface="Arial" panose="020B0604020202020204" pitchFamily="34" charset="0"/>
              <a:buChar char="•"/>
            </a:pPr>
            <a:r>
              <a:rPr lang="en-US" dirty="0"/>
              <a:t>Continuous</a:t>
            </a:r>
          </a:p>
          <a:p>
            <a:pPr marL="742950" lvl="1" indent="-285750">
              <a:buFont typeface="Arial" panose="020B0604020202020204" pitchFamily="34" charset="0"/>
              <a:buChar char="•"/>
            </a:pPr>
            <a:r>
              <a:rPr lang="en-US" dirty="0"/>
              <a:t>Forecasting</a:t>
            </a:r>
          </a:p>
          <a:p>
            <a:pPr marL="742950" lvl="2" indent="-285750">
              <a:buFont typeface="Arial" panose="020B0604020202020204" pitchFamily="34" charset="0"/>
              <a:buChar char="•"/>
            </a:pPr>
            <a:r>
              <a:rPr lang="en-US" dirty="0"/>
              <a:t>Unsupervised Learning</a:t>
            </a:r>
          </a:p>
          <a:p>
            <a:pPr marL="742950" lvl="1" indent="-285750">
              <a:buFont typeface="Arial" panose="020B0604020202020204" pitchFamily="34" charset="0"/>
              <a:buChar char="•"/>
            </a:pPr>
            <a:r>
              <a:rPr lang="en-US" dirty="0"/>
              <a:t>Associative System</a:t>
            </a:r>
          </a:p>
          <a:p>
            <a:pPr marL="285750" indent="-285750">
              <a:buFont typeface="Arial" panose="020B0604020202020204" pitchFamily="34" charset="0"/>
              <a:buChar char="•"/>
            </a:pPr>
            <a:endParaRPr lang="en-US" dirty="0"/>
          </a:p>
        </p:txBody>
      </p:sp>
      <p:sp>
        <p:nvSpPr>
          <p:cNvPr id="7" name="TextBox 6"/>
          <p:cNvSpPr txBox="1"/>
          <p:nvPr/>
        </p:nvSpPr>
        <p:spPr>
          <a:xfrm>
            <a:off x="4522319" y="2036939"/>
            <a:ext cx="4544705" cy="646331"/>
          </a:xfrm>
          <a:prstGeom prst="rect">
            <a:avLst/>
          </a:prstGeom>
          <a:noFill/>
        </p:spPr>
        <p:txBody>
          <a:bodyPr wrap="square" rtlCol="0">
            <a:spAutoFit/>
          </a:bodyPr>
          <a:lstStyle/>
          <a:p>
            <a:r>
              <a:rPr lang="en-US" dirty="0"/>
              <a:t>How many runs will the Chennai </a:t>
            </a:r>
            <a:r>
              <a:rPr lang="en-US" dirty="0" err="1"/>
              <a:t>SuperKings</a:t>
            </a:r>
            <a:r>
              <a:rPr lang="en-US" dirty="0"/>
              <a:t> make?</a:t>
            </a:r>
          </a:p>
        </p:txBody>
      </p:sp>
      <p:sp>
        <p:nvSpPr>
          <p:cNvPr id="8" name="Rectangle 7"/>
          <p:cNvSpPr/>
          <p:nvPr/>
        </p:nvSpPr>
        <p:spPr>
          <a:xfrm>
            <a:off x="4598448" y="1319213"/>
            <a:ext cx="4392447" cy="55721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Scenarios</a:t>
            </a:r>
          </a:p>
        </p:txBody>
      </p:sp>
      <p:sp>
        <p:nvSpPr>
          <p:cNvPr id="9" name="Rectangle 8"/>
          <p:cNvSpPr/>
          <p:nvPr/>
        </p:nvSpPr>
        <p:spPr>
          <a:xfrm>
            <a:off x="114304" y="1319213"/>
            <a:ext cx="4114800" cy="55721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Methods</a:t>
            </a:r>
          </a:p>
        </p:txBody>
      </p:sp>
      <p:pic>
        <p:nvPicPr>
          <p:cNvPr id="5122" name="Picture 2" descr="Image result for chennai super king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61382" y="2760785"/>
            <a:ext cx="3266579" cy="269765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38DF6D16-A24C-FB47-AC3C-E7127E9E679B}"/>
              </a:ext>
            </a:extLst>
          </p:cNvPr>
          <p:cNvSpPr/>
          <p:nvPr/>
        </p:nvSpPr>
        <p:spPr>
          <a:xfrm>
            <a:off x="5167070" y="5497975"/>
            <a:ext cx="3255202" cy="5324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Continuous</a:t>
            </a:r>
          </a:p>
        </p:txBody>
      </p:sp>
      <p:sp>
        <p:nvSpPr>
          <p:cNvPr id="12" name="Footer Placeholder 4">
            <a:extLst>
              <a:ext uri="{FF2B5EF4-FFF2-40B4-BE49-F238E27FC236}">
                <a16:creationId xmlns:a16="http://schemas.microsoft.com/office/drawing/2014/main" id="{E51E6979-3FF9-2C42-B7F7-026A84E031B9}"/>
              </a:ext>
            </a:extLst>
          </p:cNvPr>
          <p:cNvSpPr>
            <a:spLocks noGrp="1"/>
          </p:cNvSpPr>
          <p:nvPr>
            <p:ph type="ftr" sz="quarter" idx="3"/>
          </p:nvPr>
        </p:nvSpPr>
        <p:spPr>
          <a:xfrm>
            <a:off x="3028950" y="6356351"/>
            <a:ext cx="3086100" cy="365125"/>
          </a:xfrm>
        </p:spPr>
        <p:txBody>
          <a:bodyPr/>
          <a:lstStyle/>
          <a:p>
            <a:r>
              <a:rPr lang="en-US" dirty="0"/>
              <a:t>Kwartler CSCI E-96</a:t>
            </a:r>
          </a:p>
        </p:txBody>
      </p:sp>
    </p:spTree>
    <p:extLst>
      <p:ext uri="{BB962C8B-B14F-4D97-AF65-F5344CB8AC3E}">
        <p14:creationId xmlns:p14="http://schemas.microsoft.com/office/powerpoint/2010/main" val="517417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9/5/22</a:t>
            </a:fld>
            <a:endParaRPr lang="en-US"/>
          </a:p>
        </p:txBody>
      </p:sp>
      <p:sp>
        <p:nvSpPr>
          <p:cNvPr id="3" name="Title 2"/>
          <p:cNvSpPr>
            <a:spLocks noGrp="1"/>
          </p:cNvSpPr>
          <p:nvPr>
            <p:ph type="title"/>
          </p:nvPr>
        </p:nvSpPr>
        <p:spPr/>
        <p:txBody>
          <a:bodyPr/>
          <a:lstStyle/>
          <a:p>
            <a:r>
              <a:rPr lang="en-US" dirty="0"/>
              <a:t>Your turn…</a:t>
            </a:r>
          </a:p>
        </p:txBody>
      </p:sp>
      <p:sp>
        <p:nvSpPr>
          <p:cNvPr id="4" name="Slide Number Placeholder 3"/>
          <p:cNvSpPr>
            <a:spLocks noGrp="1"/>
          </p:cNvSpPr>
          <p:nvPr>
            <p:ph type="sldNum" sz="quarter" idx="12"/>
          </p:nvPr>
        </p:nvSpPr>
        <p:spPr/>
        <p:txBody>
          <a:bodyPr/>
          <a:lstStyle/>
          <a:p>
            <a:fld id="{37290FF7-652B-4475-AEAB-8B1A5D23AE09}" type="slidenum">
              <a:rPr lang="en-US" smtClean="0"/>
              <a:t>35</a:t>
            </a:fld>
            <a:endParaRPr lang="en-US"/>
          </a:p>
        </p:txBody>
      </p:sp>
      <p:sp>
        <p:nvSpPr>
          <p:cNvPr id="6" name="TextBox 5"/>
          <p:cNvSpPr txBox="1"/>
          <p:nvPr/>
        </p:nvSpPr>
        <p:spPr>
          <a:xfrm>
            <a:off x="492398" y="2036939"/>
            <a:ext cx="3358612" cy="3693319"/>
          </a:xfrm>
          <a:prstGeom prst="rect">
            <a:avLst/>
          </a:prstGeom>
          <a:noFill/>
        </p:spPr>
        <p:txBody>
          <a:bodyPr wrap="none" rtlCol="0">
            <a:spAutoFit/>
          </a:bodyPr>
          <a:lstStyle/>
          <a:p>
            <a:pPr marL="285750" indent="-285750">
              <a:buFont typeface="Arial" panose="020B0604020202020204" pitchFamily="34" charset="0"/>
              <a:buChar char="•"/>
            </a:pPr>
            <a:r>
              <a:rPr lang="en-US" dirty="0"/>
              <a:t>Retrospective</a:t>
            </a:r>
          </a:p>
          <a:p>
            <a:pPr marL="285750" indent="-285750">
              <a:buFont typeface="Arial" panose="020B0604020202020204" pitchFamily="34" charset="0"/>
              <a:buChar char="•"/>
            </a:pPr>
            <a:r>
              <a:rPr lang="en-US" dirty="0"/>
              <a:t>Descriptive</a:t>
            </a:r>
          </a:p>
          <a:p>
            <a:pPr marL="285750" indent="-285750">
              <a:buFont typeface="Arial" panose="020B0604020202020204" pitchFamily="34" charset="0"/>
              <a:buChar char="•"/>
            </a:pPr>
            <a:r>
              <a:rPr lang="en-US" dirty="0"/>
              <a:t>Data Science</a:t>
            </a:r>
          </a:p>
          <a:p>
            <a:pPr marL="742950" lvl="1" indent="-285750">
              <a:buFont typeface="Arial" panose="020B0604020202020204" pitchFamily="34" charset="0"/>
              <a:buChar char="•"/>
            </a:pPr>
            <a:r>
              <a:rPr lang="en-US" dirty="0"/>
              <a:t>Predictive</a:t>
            </a:r>
          </a:p>
          <a:p>
            <a:pPr marL="1200150" lvl="2" indent="-285750">
              <a:buFont typeface="Arial" panose="020B0604020202020204" pitchFamily="34" charset="0"/>
              <a:buChar char="•"/>
            </a:pPr>
            <a:r>
              <a:rPr lang="en-US" dirty="0"/>
              <a:t>Supervised Learning</a:t>
            </a:r>
          </a:p>
          <a:p>
            <a:pPr marL="1657350" lvl="3" indent="-285750">
              <a:buFont typeface="Arial" panose="020B0604020202020204" pitchFamily="34" charset="0"/>
              <a:buChar char="•"/>
            </a:pPr>
            <a:r>
              <a:rPr lang="en-US" dirty="0"/>
              <a:t>Classification</a:t>
            </a:r>
          </a:p>
          <a:p>
            <a:pPr marL="2114550" lvl="4" indent="-285750">
              <a:buFont typeface="Arial" panose="020B0604020202020204" pitchFamily="34" charset="0"/>
              <a:buChar char="•"/>
            </a:pPr>
            <a:r>
              <a:rPr lang="en-US" dirty="0"/>
              <a:t>Binary</a:t>
            </a:r>
          </a:p>
          <a:p>
            <a:pPr marL="2114550" lvl="4" indent="-285750">
              <a:buFont typeface="Arial" panose="020B0604020202020204" pitchFamily="34" charset="0"/>
              <a:buChar char="•"/>
            </a:pPr>
            <a:r>
              <a:rPr lang="en-US" dirty="0"/>
              <a:t>Multi-Class</a:t>
            </a:r>
          </a:p>
          <a:p>
            <a:pPr marL="1657350" lvl="3" indent="-285750">
              <a:buFont typeface="Arial" panose="020B0604020202020204" pitchFamily="34" charset="0"/>
              <a:buChar char="•"/>
            </a:pPr>
            <a:r>
              <a:rPr lang="en-US" dirty="0"/>
              <a:t>Continuous</a:t>
            </a:r>
          </a:p>
          <a:p>
            <a:pPr marL="742950" lvl="1" indent="-285750">
              <a:buFont typeface="Arial" panose="020B0604020202020204" pitchFamily="34" charset="0"/>
              <a:buChar char="•"/>
            </a:pPr>
            <a:r>
              <a:rPr lang="en-US" dirty="0"/>
              <a:t>Forecasting</a:t>
            </a:r>
          </a:p>
          <a:p>
            <a:pPr marL="742950" lvl="2" indent="-285750">
              <a:buFont typeface="Arial" panose="020B0604020202020204" pitchFamily="34" charset="0"/>
              <a:buChar char="•"/>
            </a:pPr>
            <a:r>
              <a:rPr lang="en-US" dirty="0"/>
              <a:t>Unsupervised Learning</a:t>
            </a:r>
          </a:p>
          <a:p>
            <a:pPr marL="742950" lvl="1" indent="-285750">
              <a:buFont typeface="Arial" panose="020B0604020202020204" pitchFamily="34" charset="0"/>
              <a:buChar char="•"/>
            </a:pPr>
            <a:r>
              <a:rPr lang="en-US" dirty="0"/>
              <a:t>Associative System</a:t>
            </a:r>
          </a:p>
          <a:p>
            <a:pPr marL="285750" indent="-285750">
              <a:buFont typeface="Arial" panose="020B0604020202020204" pitchFamily="34" charset="0"/>
              <a:buChar char="•"/>
            </a:pPr>
            <a:endParaRPr lang="en-US" dirty="0"/>
          </a:p>
        </p:txBody>
      </p:sp>
      <p:sp>
        <p:nvSpPr>
          <p:cNvPr id="7" name="TextBox 6"/>
          <p:cNvSpPr txBox="1"/>
          <p:nvPr/>
        </p:nvSpPr>
        <p:spPr>
          <a:xfrm>
            <a:off x="4522319" y="2036939"/>
            <a:ext cx="4544705" cy="646331"/>
          </a:xfrm>
          <a:prstGeom prst="rect">
            <a:avLst/>
          </a:prstGeom>
          <a:noFill/>
        </p:spPr>
        <p:txBody>
          <a:bodyPr wrap="square" rtlCol="0">
            <a:spAutoFit/>
          </a:bodyPr>
          <a:lstStyle/>
          <a:p>
            <a:r>
              <a:rPr lang="en-US" dirty="0"/>
              <a:t>What are our customer personas and how are they similar by account attribute?</a:t>
            </a:r>
          </a:p>
        </p:txBody>
      </p:sp>
      <p:sp>
        <p:nvSpPr>
          <p:cNvPr id="8" name="Rectangle 7"/>
          <p:cNvSpPr/>
          <p:nvPr/>
        </p:nvSpPr>
        <p:spPr>
          <a:xfrm>
            <a:off x="4598448" y="1319213"/>
            <a:ext cx="4392447" cy="55721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Scenarios</a:t>
            </a:r>
          </a:p>
        </p:txBody>
      </p:sp>
      <p:sp>
        <p:nvSpPr>
          <p:cNvPr id="9" name="Rectangle 8"/>
          <p:cNvSpPr/>
          <p:nvPr/>
        </p:nvSpPr>
        <p:spPr>
          <a:xfrm>
            <a:off x="114304" y="1319213"/>
            <a:ext cx="4114800" cy="55721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Methods</a:t>
            </a:r>
          </a:p>
        </p:txBody>
      </p:sp>
      <p:pic>
        <p:nvPicPr>
          <p:cNvPr id="6146" name="Picture 2" descr="Image result for customer mem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79706" y="2966485"/>
            <a:ext cx="3029931" cy="2317898"/>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AB6F969A-2AC8-1B44-A7BB-833A6536DF94}"/>
              </a:ext>
            </a:extLst>
          </p:cNvPr>
          <p:cNvSpPr/>
          <p:nvPr/>
        </p:nvSpPr>
        <p:spPr>
          <a:xfrm>
            <a:off x="5167070" y="5497975"/>
            <a:ext cx="3255202" cy="5324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Unsupervised</a:t>
            </a:r>
          </a:p>
        </p:txBody>
      </p:sp>
      <p:sp>
        <p:nvSpPr>
          <p:cNvPr id="12" name="Footer Placeholder 4">
            <a:extLst>
              <a:ext uri="{FF2B5EF4-FFF2-40B4-BE49-F238E27FC236}">
                <a16:creationId xmlns:a16="http://schemas.microsoft.com/office/drawing/2014/main" id="{1A8D7CCA-74CF-BF49-A7D5-261A0D6466C4}"/>
              </a:ext>
            </a:extLst>
          </p:cNvPr>
          <p:cNvSpPr>
            <a:spLocks noGrp="1"/>
          </p:cNvSpPr>
          <p:nvPr>
            <p:ph type="ftr" sz="quarter" idx="3"/>
          </p:nvPr>
        </p:nvSpPr>
        <p:spPr>
          <a:xfrm>
            <a:off x="3028950" y="6356351"/>
            <a:ext cx="3086100" cy="365125"/>
          </a:xfrm>
        </p:spPr>
        <p:txBody>
          <a:bodyPr/>
          <a:lstStyle/>
          <a:p>
            <a:r>
              <a:rPr lang="en-US" dirty="0"/>
              <a:t>Kwartler CSCI E-96</a:t>
            </a:r>
          </a:p>
        </p:txBody>
      </p:sp>
    </p:spTree>
    <p:extLst>
      <p:ext uri="{BB962C8B-B14F-4D97-AF65-F5344CB8AC3E}">
        <p14:creationId xmlns:p14="http://schemas.microsoft.com/office/powerpoint/2010/main" val="4194539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9/5/22</a:t>
            </a:fld>
            <a:endParaRPr lang="en-US"/>
          </a:p>
        </p:txBody>
      </p:sp>
      <p:sp>
        <p:nvSpPr>
          <p:cNvPr id="3" name="Title 2"/>
          <p:cNvSpPr>
            <a:spLocks noGrp="1"/>
          </p:cNvSpPr>
          <p:nvPr>
            <p:ph type="title"/>
          </p:nvPr>
        </p:nvSpPr>
        <p:spPr/>
        <p:txBody>
          <a:bodyPr/>
          <a:lstStyle/>
          <a:p>
            <a:r>
              <a:rPr lang="en-US" dirty="0"/>
              <a:t>Your turn…</a:t>
            </a:r>
          </a:p>
        </p:txBody>
      </p:sp>
      <p:sp>
        <p:nvSpPr>
          <p:cNvPr id="4" name="Slide Number Placeholder 3"/>
          <p:cNvSpPr>
            <a:spLocks noGrp="1"/>
          </p:cNvSpPr>
          <p:nvPr>
            <p:ph type="sldNum" sz="quarter" idx="12"/>
          </p:nvPr>
        </p:nvSpPr>
        <p:spPr/>
        <p:txBody>
          <a:bodyPr/>
          <a:lstStyle/>
          <a:p>
            <a:fld id="{37290FF7-652B-4475-AEAB-8B1A5D23AE09}" type="slidenum">
              <a:rPr lang="en-US" smtClean="0"/>
              <a:t>36</a:t>
            </a:fld>
            <a:endParaRPr lang="en-US"/>
          </a:p>
        </p:txBody>
      </p:sp>
      <p:sp>
        <p:nvSpPr>
          <p:cNvPr id="6" name="TextBox 5"/>
          <p:cNvSpPr txBox="1"/>
          <p:nvPr/>
        </p:nvSpPr>
        <p:spPr>
          <a:xfrm>
            <a:off x="492398" y="2036939"/>
            <a:ext cx="3358612" cy="3693319"/>
          </a:xfrm>
          <a:prstGeom prst="rect">
            <a:avLst/>
          </a:prstGeom>
          <a:noFill/>
        </p:spPr>
        <p:txBody>
          <a:bodyPr wrap="none" rtlCol="0">
            <a:spAutoFit/>
          </a:bodyPr>
          <a:lstStyle/>
          <a:p>
            <a:pPr marL="285750" indent="-285750">
              <a:buFont typeface="Arial" panose="020B0604020202020204" pitchFamily="34" charset="0"/>
              <a:buChar char="•"/>
            </a:pPr>
            <a:r>
              <a:rPr lang="en-US" dirty="0"/>
              <a:t>Retrospective</a:t>
            </a:r>
          </a:p>
          <a:p>
            <a:pPr marL="285750" indent="-285750">
              <a:buFont typeface="Arial" panose="020B0604020202020204" pitchFamily="34" charset="0"/>
              <a:buChar char="•"/>
            </a:pPr>
            <a:r>
              <a:rPr lang="en-US" dirty="0"/>
              <a:t>Descriptive</a:t>
            </a:r>
          </a:p>
          <a:p>
            <a:pPr marL="285750" indent="-285750">
              <a:buFont typeface="Arial" panose="020B0604020202020204" pitchFamily="34" charset="0"/>
              <a:buChar char="•"/>
            </a:pPr>
            <a:r>
              <a:rPr lang="en-US" dirty="0"/>
              <a:t>Data Science</a:t>
            </a:r>
          </a:p>
          <a:p>
            <a:pPr marL="742950" lvl="1" indent="-285750">
              <a:buFont typeface="Arial" panose="020B0604020202020204" pitchFamily="34" charset="0"/>
              <a:buChar char="•"/>
            </a:pPr>
            <a:r>
              <a:rPr lang="en-US" dirty="0"/>
              <a:t>Predictive</a:t>
            </a:r>
          </a:p>
          <a:p>
            <a:pPr marL="1200150" lvl="2" indent="-285750">
              <a:buFont typeface="Arial" panose="020B0604020202020204" pitchFamily="34" charset="0"/>
              <a:buChar char="•"/>
            </a:pPr>
            <a:r>
              <a:rPr lang="en-US" dirty="0"/>
              <a:t>Supervised Learning</a:t>
            </a:r>
          </a:p>
          <a:p>
            <a:pPr marL="1657350" lvl="3" indent="-285750">
              <a:buFont typeface="Arial" panose="020B0604020202020204" pitchFamily="34" charset="0"/>
              <a:buChar char="•"/>
            </a:pPr>
            <a:r>
              <a:rPr lang="en-US" dirty="0"/>
              <a:t>Classification</a:t>
            </a:r>
          </a:p>
          <a:p>
            <a:pPr marL="2114550" lvl="4" indent="-285750">
              <a:buFont typeface="Arial" panose="020B0604020202020204" pitchFamily="34" charset="0"/>
              <a:buChar char="•"/>
            </a:pPr>
            <a:r>
              <a:rPr lang="en-US" dirty="0"/>
              <a:t>Binary</a:t>
            </a:r>
          </a:p>
          <a:p>
            <a:pPr marL="2114550" lvl="4" indent="-285750">
              <a:buFont typeface="Arial" panose="020B0604020202020204" pitchFamily="34" charset="0"/>
              <a:buChar char="•"/>
            </a:pPr>
            <a:r>
              <a:rPr lang="en-US" dirty="0"/>
              <a:t>Multi-Class</a:t>
            </a:r>
          </a:p>
          <a:p>
            <a:pPr marL="1657350" lvl="3" indent="-285750">
              <a:buFont typeface="Arial" panose="020B0604020202020204" pitchFamily="34" charset="0"/>
              <a:buChar char="•"/>
            </a:pPr>
            <a:r>
              <a:rPr lang="en-US" dirty="0"/>
              <a:t>Continuous</a:t>
            </a:r>
          </a:p>
          <a:p>
            <a:pPr marL="742950" lvl="1" indent="-285750">
              <a:buFont typeface="Arial" panose="020B0604020202020204" pitchFamily="34" charset="0"/>
              <a:buChar char="•"/>
            </a:pPr>
            <a:r>
              <a:rPr lang="en-US" dirty="0"/>
              <a:t>Forecasting</a:t>
            </a:r>
          </a:p>
          <a:p>
            <a:pPr marL="742950" lvl="2" indent="-285750">
              <a:buFont typeface="Arial" panose="020B0604020202020204" pitchFamily="34" charset="0"/>
              <a:buChar char="•"/>
            </a:pPr>
            <a:r>
              <a:rPr lang="en-US" dirty="0"/>
              <a:t>Unsupervised Learning</a:t>
            </a:r>
          </a:p>
          <a:p>
            <a:pPr marL="742950" lvl="1" indent="-285750">
              <a:buFont typeface="Arial" panose="020B0604020202020204" pitchFamily="34" charset="0"/>
              <a:buChar char="•"/>
            </a:pPr>
            <a:r>
              <a:rPr lang="en-US" dirty="0"/>
              <a:t>Associative System</a:t>
            </a:r>
          </a:p>
          <a:p>
            <a:pPr marL="285750" indent="-285750">
              <a:buFont typeface="Arial" panose="020B0604020202020204" pitchFamily="34" charset="0"/>
              <a:buChar char="•"/>
            </a:pPr>
            <a:endParaRPr lang="en-US" dirty="0"/>
          </a:p>
        </p:txBody>
      </p:sp>
      <p:sp>
        <p:nvSpPr>
          <p:cNvPr id="7" name="TextBox 6"/>
          <p:cNvSpPr txBox="1"/>
          <p:nvPr/>
        </p:nvSpPr>
        <p:spPr>
          <a:xfrm>
            <a:off x="4522319" y="2036939"/>
            <a:ext cx="4544705" cy="646331"/>
          </a:xfrm>
          <a:prstGeom prst="rect">
            <a:avLst/>
          </a:prstGeom>
          <a:noFill/>
        </p:spPr>
        <p:txBody>
          <a:bodyPr wrap="square" rtlCol="0">
            <a:spAutoFit/>
          </a:bodyPr>
          <a:lstStyle/>
          <a:p>
            <a:r>
              <a:rPr lang="en-US" dirty="0"/>
              <a:t>How many fish did each vessel catch yesterday?</a:t>
            </a:r>
          </a:p>
        </p:txBody>
      </p:sp>
      <p:sp>
        <p:nvSpPr>
          <p:cNvPr id="8" name="Rectangle 7"/>
          <p:cNvSpPr/>
          <p:nvPr/>
        </p:nvSpPr>
        <p:spPr>
          <a:xfrm>
            <a:off x="4598448" y="1319213"/>
            <a:ext cx="4392447" cy="55721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Scenarios</a:t>
            </a:r>
          </a:p>
        </p:txBody>
      </p:sp>
      <p:sp>
        <p:nvSpPr>
          <p:cNvPr id="9" name="Rectangle 8"/>
          <p:cNvSpPr/>
          <p:nvPr/>
        </p:nvSpPr>
        <p:spPr>
          <a:xfrm>
            <a:off x="114304" y="1319213"/>
            <a:ext cx="4114800" cy="55721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Methods</a:t>
            </a:r>
          </a:p>
        </p:txBody>
      </p:sp>
      <p:pic>
        <p:nvPicPr>
          <p:cNvPr id="7170" name="Picture 2" descr="Image result for fish me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84086" y="2902042"/>
            <a:ext cx="3621171" cy="2390093"/>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8411DF2A-5E31-D747-A1AF-92E9D4BFF117}"/>
              </a:ext>
            </a:extLst>
          </p:cNvPr>
          <p:cNvSpPr/>
          <p:nvPr/>
        </p:nvSpPr>
        <p:spPr>
          <a:xfrm>
            <a:off x="5167070" y="5497975"/>
            <a:ext cx="3255202" cy="5324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Retrospective/Descriptive</a:t>
            </a:r>
          </a:p>
        </p:txBody>
      </p:sp>
      <p:sp>
        <p:nvSpPr>
          <p:cNvPr id="12" name="Footer Placeholder 4">
            <a:extLst>
              <a:ext uri="{FF2B5EF4-FFF2-40B4-BE49-F238E27FC236}">
                <a16:creationId xmlns:a16="http://schemas.microsoft.com/office/drawing/2014/main" id="{0A1AD037-CB50-4E4B-AB82-BB1B2B8A916B}"/>
              </a:ext>
            </a:extLst>
          </p:cNvPr>
          <p:cNvSpPr>
            <a:spLocks noGrp="1"/>
          </p:cNvSpPr>
          <p:nvPr>
            <p:ph type="ftr" sz="quarter" idx="3"/>
          </p:nvPr>
        </p:nvSpPr>
        <p:spPr>
          <a:xfrm>
            <a:off x="3028950" y="6356351"/>
            <a:ext cx="3086100" cy="365125"/>
          </a:xfrm>
        </p:spPr>
        <p:txBody>
          <a:bodyPr/>
          <a:lstStyle/>
          <a:p>
            <a:r>
              <a:rPr lang="en-US" dirty="0"/>
              <a:t>Kwartler CSCI E-96</a:t>
            </a:r>
          </a:p>
        </p:txBody>
      </p:sp>
    </p:spTree>
    <p:extLst>
      <p:ext uri="{BB962C8B-B14F-4D97-AF65-F5344CB8AC3E}">
        <p14:creationId xmlns:p14="http://schemas.microsoft.com/office/powerpoint/2010/main" val="2627127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9/5/22</a:t>
            </a:fld>
            <a:endParaRPr lang="en-US"/>
          </a:p>
        </p:txBody>
      </p:sp>
      <p:sp>
        <p:nvSpPr>
          <p:cNvPr id="3" name="Title 2"/>
          <p:cNvSpPr>
            <a:spLocks noGrp="1"/>
          </p:cNvSpPr>
          <p:nvPr>
            <p:ph type="title"/>
          </p:nvPr>
        </p:nvSpPr>
        <p:spPr/>
        <p:txBody>
          <a:bodyPr/>
          <a:lstStyle/>
          <a:p>
            <a:r>
              <a:rPr lang="en-US" dirty="0"/>
              <a:t>Quiz!</a:t>
            </a:r>
          </a:p>
        </p:txBody>
      </p:sp>
      <p:sp>
        <p:nvSpPr>
          <p:cNvPr id="4" name="Slide Number Placeholder 3"/>
          <p:cNvSpPr>
            <a:spLocks noGrp="1"/>
          </p:cNvSpPr>
          <p:nvPr>
            <p:ph type="sldNum" sz="quarter" idx="12"/>
          </p:nvPr>
        </p:nvSpPr>
        <p:spPr/>
        <p:txBody>
          <a:bodyPr/>
          <a:lstStyle/>
          <a:p>
            <a:fld id="{37290FF7-652B-4475-AEAB-8B1A5D23AE09}" type="slidenum">
              <a:rPr lang="en-US" smtClean="0"/>
              <a:t>37</a:t>
            </a:fld>
            <a:endParaRPr lang="en-US"/>
          </a:p>
        </p:txBody>
      </p:sp>
      <p:sp>
        <p:nvSpPr>
          <p:cNvPr id="6" name="Shape 325"/>
          <p:cNvSpPr txBox="1">
            <a:spLocks/>
          </p:cNvSpPr>
          <p:nvPr/>
        </p:nvSpPr>
        <p:spPr>
          <a:xfrm>
            <a:off x="499051" y="1538700"/>
            <a:ext cx="8149799" cy="391800"/>
          </a:xfrm>
          <a:prstGeom prst="rect">
            <a:avLst/>
          </a:prstGeom>
        </p:spPr>
        <p:txBody>
          <a:bodyPr vert="horz" lIns="91425" tIns="91425" rIns="91425" bIns="91425" rtlCol="0" anchor="t" anchorCtr="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buFont typeface="Arial" panose="020B0604020202020204" pitchFamily="34" charset="0"/>
              <a:buNone/>
            </a:pPr>
            <a:r>
              <a:rPr lang="en" dirty="0"/>
              <a:t>Is there a target variable in unsupervised learning?</a:t>
            </a:r>
          </a:p>
        </p:txBody>
      </p:sp>
      <p:sp>
        <p:nvSpPr>
          <p:cNvPr id="7" name="Shape 328"/>
          <p:cNvSpPr txBox="1"/>
          <p:nvPr/>
        </p:nvSpPr>
        <p:spPr>
          <a:xfrm>
            <a:off x="441900" y="2697550"/>
            <a:ext cx="8222100" cy="518100"/>
          </a:xfrm>
          <a:prstGeom prst="rect">
            <a:avLst/>
          </a:prstGeom>
          <a:noFill/>
          <a:ln>
            <a:noFill/>
          </a:ln>
        </p:spPr>
        <p:txBody>
          <a:bodyPr lIns="91425" tIns="91425" rIns="91425" bIns="91425" anchor="ctr" anchorCtr="0">
            <a:noAutofit/>
          </a:bodyPr>
          <a:lstStyle/>
          <a:p>
            <a:r>
              <a:rPr lang="en" dirty="0">
                <a:latin typeface="Open Sans"/>
                <a:ea typeface="Open Sans"/>
                <a:cs typeface="Open Sans"/>
                <a:sym typeface="Open Sans"/>
              </a:rPr>
              <a:t>True or False? Data Science is defined as the study of information with the goal of extracting  meaningful insights and creating actionable recommendations.</a:t>
            </a:r>
          </a:p>
        </p:txBody>
      </p:sp>
      <p:sp>
        <p:nvSpPr>
          <p:cNvPr id="8" name="Shape 329"/>
          <p:cNvSpPr txBox="1">
            <a:spLocks/>
          </p:cNvSpPr>
          <p:nvPr/>
        </p:nvSpPr>
        <p:spPr>
          <a:xfrm>
            <a:off x="441901" y="3439775"/>
            <a:ext cx="8149799" cy="391800"/>
          </a:xfrm>
          <a:prstGeom prst="rect">
            <a:avLst/>
          </a:prstGeom>
        </p:spPr>
        <p:txBody>
          <a:bodyPr vert="horz" lIns="91425" tIns="91425" rIns="91425" bIns="91425" rtlCol="0" anchor="t" anchorCtr="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spcBef>
                <a:spcPts val="0"/>
              </a:spcBef>
              <a:buFont typeface="Arial" panose="020B0604020202020204" pitchFamily="34" charset="0"/>
              <a:buNone/>
            </a:pPr>
            <a:r>
              <a:rPr lang="en" dirty="0"/>
              <a:t>Data scientists need what type of skills?</a:t>
            </a:r>
          </a:p>
        </p:txBody>
      </p:sp>
      <p:sp>
        <p:nvSpPr>
          <p:cNvPr id="9" name="Shape 330"/>
          <p:cNvSpPr txBox="1">
            <a:spLocks/>
          </p:cNvSpPr>
          <p:nvPr/>
        </p:nvSpPr>
        <p:spPr>
          <a:xfrm>
            <a:off x="441901" y="4055701"/>
            <a:ext cx="8149799" cy="590399"/>
          </a:xfrm>
          <a:prstGeom prst="rect">
            <a:avLst/>
          </a:prstGeom>
        </p:spPr>
        <p:txBody>
          <a:bodyPr vert="horz" lIns="91425" tIns="91425" rIns="91425" bIns="91425" rtlCol="0" anchor="t" anchorCtr="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spcBef>
                <a:spcPts val="0"/>
              </a:spcBef>
              <a:buFont typeface="Arial" panose="020B0604020202020204" pitchFamily="34" charset="0"/>
              <a:buNone/>
            </a:pPr>
            <a:r>
              <a:rPr lang="en" dirty="0"/>
              <a:t>What is an example of a supervised learning business question?  </a:t>
            </a:r>
          </a:p>
          <a:p>
            <a:pPr>
              <a:spcBef>
                <a:spcPts val="0"/>
              </a:spcBef>
              <a:buFont typeface="Arial" panose="020B0604020202020204" pitchFamily="34" charset="0"/>
              <a:buNone/>
            </a:pPr>
            <a:r>
              <a:rPr lang="en" dirty="0"/>
              <a:t>	Name three data attributes would you need for that example.</a:t>
            </a:r>
          </a:p>
        </p:txBody>
      </p:sp>
      <p:sp>
        <p:nvSpPr>
          <p:cNvPr id="10" name="Footer Placeholder 4">
            <a:extLst>
              <a:ext uri="{FF2B5EF4-FFF2-40B4-BE49-F238E27FC236}">
                <a16:creationId xmlns:a16="http://schemas.microsoft.com/office/drawing/2014/main" id="{FC5579CC-372B-9347-A93F-826EC220ED1B}"/>
              </a:ext>
            </a:extLst>
          </p:cNvPr>
          <p:cNvSpPr>
            <a:spLocks noGrp="1"/>
          </p:cNvSpPr>
          <p:nvPr>
            <p:ph type="ftr" sz="quarter" idx="3"/>
          </p:nvPr>
        </p:nvSpPr>
        <p:spPr>
          <a:xfrm>
            <a:off x="3028950" y="6356351"/>
            <a:ext cx="3086100" cy="365125"/>
          </a:xfrm>
        </p:spPr>
        <p:txBody>
          <a:bodyPr/>
          <a:lstStyle/>
          <a:p>
            <a:r>
              <a:rPr lang="en-US" dirty="0"/>
              <a:t>Kwartler CSCI E-96</a:t>
            </a:r>
          </a:p>
        </p:txBody>
      </p:sp>
    </p:spTree>
    <p:extLst>
      <p:ext uri="{BB962C8B-B14F-4D97-AF65-F5344CB8AC3E}">
        <p14:creationId xmlns:p14="http://schemas.microsoft.com/office/powerpoint/2010/main" val="4030147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509469500"/>
              </p:ext>
            </p:extLst>
          </p:nvPr>
        </p:nvGraphicFramePr>
        <p:xfrm>
          <a:off x="614363" y="1111250"/>
          <a:ext cx="7915275" cy="2377440"/>
        </p:xfrm>
        <a:graphic>
          <a:graphicData uri="http://schemas.openxmlformats.org/drawingml/2006/table">
            <a:tbl>
              <a:tblPr firstRow="1" bandRow="1">
                <a:tableStyleId>{F5AB1C69-6EDB-4FF4-983F-18BD219EF322}</a:tableStyleId>
              </a:tblPr>
              <a:tblGrid>
                <a:gridCol w="1242805">
                  <a:extLst>
                    <a:ext uri="{9D8B030D-6E8A-4147-A177-3AD203B41FA5}">
                      <a16:colId xmlns:a16="http://schemas.microsoft.com/office/drawing/2014/main" val="20000"/>
                    </a:ext>
                  </a:extLst>
                </a:gridCol>
                <a:gridCol w="861296">
                  <a:extLst>
                    <a:ext uri="{9D8B030D-6E8A-4147-A177-3AD203B41FA5}">
                      <a16:colId xmlns:a16="http://schemas.microsoft.com/office/drawing/2014/main" val="20001"/>
                    </a:ext>
                  </a:extLst>
                </a:gridCol>
                <a:gridCol w="5811174">
                  <a:extLst>
                    <a:ext uri="{9D8B030D-6E8A-4147-A177-3AD203B41FA5}">
                      <a16:colId xmlns:a16="http://schemas.microsoft.com/office/drawing/2014/main" val="20002"/>
                    </a:ext>
                  </a:extLst>
                </a:gridCol>
              </a:tblGrid>
              <a:tr h="370840">
                <a:tc>
                  <a:txBody>
                    <a:bodyPr/>
                    <a:lstStyle/>
                    <a:p>
                      <a:pPr algn="ctr"/>
                      <a:r>
                        <a:rPr lang="en-US" sz="2000" dirty="0"/>
                        <a:t>Start</a:t>
                      </a:r>
                    </a:p>
                  </a:txBody>
                  <a:tcPr/>
                </a:tc>
                <a:tc>
                  <a:txBody>
                    <a:bodyPr/>
                    <a:lstStyle/>
                    <a:p>
                      <a:pPr algn="ctr"/>
                      <a:r>
                        <a:rPr lang="en-US" sz="2000" dirty="0"/>
                        <a:t>End</a:t>
                      </a:r>
                    </a:p>
                  </a:txBody>
                  <a:tcPr/>
                </a:tc>
                <a:tc>
                  <a:txBody>
                    <a:bodyPr/>
                    <a:lstStyle/>
                    <a:p>
                      <a:r>
                        <a:rPr lang="en-US" sz="2000" dirty="0"/>
                        <a:t>Item</a:t>
                      </a:r>
                    </a:p>
                  </a:txBody>
                  <a:tcPr/>
                </a:tc>
                <a:extLst>
                  <a:ext uri="{0D108BD9-81ED-4DB2-BD59-A6C34878D82A}">
                    <a16:rowId xmlns:a16="http://schemas.microsoft.com/office/drawing/2014/main" val="10000"/>
                  </a:ext>
                </a:extLst>
              </a:tr>
              <a:tr h="370840">
                <a:tc>
                  <a:txBody>
                    <a:bodyPr/>
                    <a:lstStyle/>
                    <a:p>
                      <a:pPr algn="ctr"/>
                      <a:endParaRPr lang="en-US" sz="2000" kern="1200" baseline="0" dirty="0">
                        <a:solidFill>
                          <a:schemeClr val="dk1"/>
                        </a:solidFill>
                        <a:latin typeface="+mn-lt"/>
                        <a:ea typeface="+mn-ea"/>
                        <a:cs typeface="+mn-cs"/>
                      </a:endParaRPr>
                    </a:p>
                  </a:txBody>
                  <a:tcPr/>
                </a:tc>
                <a:tc>
                  <a:txBody>
                    <a:bodyPr/>
                    <a:lstStyle/>
                    <a:p>
                      <a:pPr algn="ctr"/>
                      <a:endParaRPr lang="en-US" sz="2000" kern="1200" baseline="0" dirty="0">
                        <a:solidFill>
                          <a:schemeClr val="dk1"/>
                        </a:solidFill>
                        <a:latin typeface="+mn-lt"/>
                        <a:ea typeface="+mn-ea"/>
                        <a:cs typeface="+mn-cs"/>
                      </a:endParaRP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2000" kern="1200" baseline="0" dirty="0">
                          <a:solidFill>
                            <a:schemeClr val="dk1"/>
                          </a:solidFill>
                          <a:latin typeface="+mn-lt"/>
                          <a:ea typeface="+mn-ea"/>
                          <a:cs typeface="+mn-cs"/>
                        </a:rPr>
                        <a:t>Core Concepts in Data Mining</a:t>
                      </a:r>
                    </a:p>
                  </a:txBody>
                  <a:tcPr/>
                </a:tc>
                <a:extLst>
                  <a:ext uri="{0D108BD9-81ED-4DB2-BD59-A6C34878D82A}">
                    <a16:rowId xmlns:a16="http://schemas.microsoft.com/office/drawing/2014/main" val="10001"/>
                  </a:ext>
                </a:extLst>
              </a:tr>
              <a:tr h="370840">
                <a:tc>
                  <a:txBody>
                    <a:bodyPr/>
                    <a:lstStyle/>
                    <a:p>
                      <a:pPr algn="ctr"/>
                      <a:endParaRPr lang="en-US" sz="2000" kern="1200" baseline="0" dirty="0">
                        <a:solidFill>
                          <a:schemeClr val="dk1"/>
                        </a:solidFill>
                        <a:latin typeface="+mn-lt"/>
                        <a:ea typeface="+mn-ea"/>
                        <a:cs typeface="+mn-cs"/>
                      </a:endParaRPr>
                    </a:p>
                  </a:txBody>
                  <a:tcPr/>
                </a:tc>
                <a:tc>
                  <a:txBody>
                    <a:bodyPr/>
                    <a:lstStyle/>
                    <a:p>
                      <a:pPr algn="ctr"/>
                      <a:endParaRPr lang="en-US" sz="2000" kern="1200" baseline="0" dirty="0">
                        <a:solidFill>
                          <a:schemeClr val="dk1"/>
                        </a:solidFill>
                        <a:latin typeface="+mn-lt"/>
                        <a:ea typeface="+mn-ea"/>
                        <a:cs typeface="+mn-cs"/>
                      </a:endParaRPr>
                    </a:p>
                  </a:txBody>
                  <a:tcPr/>
                </a:tc>
                <a:tc>
                  <a:txBody>
                    <a:bodyPr/>
                    <a:lstStyle/>
                    <a:p>
                      <a:r>
                        <a:rPr lang="en-US" sz="2000" kern="1200" baseline="0" dirty="0">
                          <a:solidFill>
                            <a:schemeClr val="dk1"/>
                          </a:solidFill>
                          <a:latin typeface="+mn-lt"/>
                          <a:ea typeface="+mn-ea"/>
                          <a:cs typeface="+mn-cs"/>
                        </a:rPr>
                        <a:t>Break</a:t>
                      </a:r>
                    </a:p>
                  </a:txBody>
                  <a:tcPr/>
                </a:tc>
                <a:extLst>
                  <a:ext uri="{0D108BD9-81ED-4DB2-BD59-A6C34878D82A}">
                    <a16:rowId xmlns:a16="http://schemas.microsoft.com/office/drawing/2014/main" val="10002"/>
                  </a:ext>
                </a:extLst>
              </a:tr>
              <a:tr h="370840">
                <a:tc>
                  <a:txBody>
                    <a:bodyPr/>
                    <a:lstStyle/>
                    <a:p>
                      <a:pPr algn="ctr"/>
                      <a:endParaRPr lang="en-US" sz="2000" kern="1200" baseline="0" dirty="0">
                        <a:solidFill>
                          <a:schemeClr val="dk1"/>
                        </a:solidFill>
                        <a:latin typeface="+mn-lt"/>
                        <a:ea typeface="+mn-ea"/>
                        <a:cs typeface="+mn-cs"/>
                      </a:endParaRPr>
                    </a:p>
                  </a:txBody>
                  <a:tcPr/>
                </a:tc>
                <a:tc>
                  <a:txBody>
                    <a:bodyPr/>
                    <a:lstStyle/>
                    <a:p>
                      <a:pPr algn="ctr"/>
                      <a:endParaRPr lang="en-US" sz="2000" kern="1200" baseline="0" dirty="0">
                        <a:solidFill>
                          <a:schemeClr val="dk1"/>
                        </a:solidFill>
                        <a:latin typeface="+mn-lt"/>
                        <a:ea typeface="+mn-ea"/>
                        <a:cs typeface="+mn-cs"/>
                      </a:endParaRP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2000" kern="1200" baseline="0" dirty="0">
                          <a:solidFill>
                            <a:schemeClr val="dk1"/>
                          </a:solidFill>
                          <a:latin typeface="+mn-lt"/>
                          <a:ea typeface="+mn-ea"/>
                          <a:cs typeface="+mn-cs"/>
                        </a:rPr>
                        <a:t>More R learning &amp; EDA</a:t>
                      </a:r>
                    </a:p>
                  </a:txBody>
                  <a:tcPr/>
                </a:tc>
                <a:extLst>
                  <a:ext uri="{0D108BD9-81ED-4DB2-BD59-A6C34878D82A}">
                    <a16:rowId xmlns:a16="http://schemas.microsoft.com/office/drawing/2014/main" val="10003"/>
                  </a:ext>
                </a:extLst>
              </a:tr>
              <a:tr h="370840">
                <a:tc>
                  <a:txBody>
                    <a:bodyPr/>
                    <a:lstStyle/>
                    <a:p>
                      <a:pPr algn="ctr"/>
                      <a:endParaRPr lang="en-US" sz="2000" kern="1200" baseline="0" dirty="0">
                        <a:solidFill>
                          <a:schemeClr val="dk1"/>
                        </a:solidFill>
                        <a:latin typeface="+mn-lt"/>
                        <a:ea typeface="+mn-ea"/>
                        <a:cs typeface="+mn-cs"/>
                      </a:endParaRPr>
                    </a:p>
                  </a:txBody>
                  <a:tcPr/>
                </a:tc>
                <a:tc>
                  <a:txBody>
                    <a:bodyPr/>
                    <a:lstStyle/>
                    <a:p>
                      <a:pPr algn="ctr"/>
                      <a:endParaRPr lang="en-US" sz="2000" kern="1200" baseline="0" dirty="0">
                        <a:solidFill>
                          <a:schemeClr val="dk1"/>
                        </a:solidFill>
                        <a:latin typeface="+mn-lt"/>
                        <a:ea typeface="+mn-ea"/>
                        <a:cs typeface="+mn-cs"/>
                      </a:endParaRPr>
                    </a:p>
                  </a:txBody>
                  <a:tcPr/>
                </a:tc>
                <a:tc>
                  <a:txBody>
                    <a:bodyPr/>
                    <a:lstStyle/>
                    <a:p>
                      <a:endParaRPr lang="en-US" sz="2000" kern="1200" baseline="0" dirty="0">
                        <a:solidFill>
                          <a:schemeClr val="dk1"/>
                        </a:solidFill>
                        <a:latin typeface="+mn-lt"/>
                        <a:ea typeface="+mn-ea"/>
                        <a:cs typeface="+mn-cs"/>
                      </a:endParaRPr>
                    </a:p>
                  </a:txBody>
                  <a:tcPr/>
                </a:tc>
                <a:extLst>
                  <a:ext uri="{0D108BD9-81ED-4DB2-BD59-A6C34878D82A}">
                    <a16:rowId xmlns:a16="http://schemas.microsoft.com/office/drawing/2014/main" val="10004"/>
                  </a:ext>
                </a:extLst>
              </a:tr>
              <a:tr h="370840">
                <a:tc>
                  <a:txBody>
                    <a:bodyPr/>
                    <a:lstStyle/>
                    <a:p>
                      <a:pPr algn="ctr"/>
                      <a:endParaRPr lang="en-US" sz="2000" kern="1200" baseline="0" dirty="0">
                        <a:solidFill>
                          <a:schemeClr val="dk1"/>
                        </a:solidFill>
                        <a:latin typeface="+mn-lt"/>
                        <a:ea typeface="+mn-ea"/>
                        <a:cs typeface="+mn-cs"/>
                      </a:endParaRPr>
                    </a:p>
                  </a:txBody>
                  <a:tcPr/>
                </a:tc>
                <a:tc>
                  <a:txBody>
                    <a:bodyPr/>
                    <a:lstStyle/>
                    <a:p>
                      <a:pPr algn="ctr"/>
                      <a:endParaRPr lang="en-US" sz="2000" kern="1200" baseline="0" dirty="0">
                        <a:solidFill>
                          <a:schemeClr val="dk1"/>
                        </a:solidFill>
                        <a:latin typeface="+mn-lt"/>
                        <a:ea typeface="+mn-ea"/>
                        <a:cs typeface="+mn-cs"/>
                      </a:endParaRPr>
                    </a:p>
                  </a:txBody>
                  <a:tcPr/>
                </a:tc>
                <a:tc>
                  <a:txBody>
                    <a:bodyPr/>
                    <a:lstStyle/>
                    <a:p>
                      <a:endParaRPr lang="en-US" sz="2000" kern="1200" baseline="0" dirty="0">
                        <a:solidFill>
                          <a:schemeClr val="dk1"/>
                        </a:solidFill>
                        <a:latin typeface="+mn-lt"/>
                        <a:ea typeface="+mn-ea"/>
                        <a:cs typeface="+mn-cs"/>
                      </a:endParaRPr>
                    </a:p>
                  </a:txBody>
                  <a:tcPr/>
                </a:tc>
                <a:extLst>
                  <a:ext uri="{0D108BD9-81ED-4DB2-BD59-A6C34878D82A}">
                    <a16:rowId xmlns:a16="http://schemas.microsoft.com/office/drawing/2014/main" val="10006"/>
                  </a:ext>
                </a:extLst>
              </a:tr>
            </a:tbl>
          </a:graphicData>
        </a:graphic>
      </p:graphicFrame>
      <p:sp>
        <p:nvSpPr>
          <p:cNvPr id="5" name="Date Placeholder 4"/>
          <p:cNvSpPr>
            <a:spLocks noGrp="1"/>
          </p:cNvSpPr>
          <p:nvPr>
            <p:ph type="dt" sz="half" idx="10"/>
          </p:nvPr>
        </p:nvSpPr>
        <p:spPr/>
        <p:txBody>
          <a:bodyPr/>
          <a:lstStyle/>
          <a:p>
            <a:fld id="{9B19E99B-5349-415A-8E56-8E989211A366}" type="datetime1">
              <a:rPr lang="en-US" smtClean="0"/>
              <a:t>9/5/22</a:t>
            </a:fld>
            <a:endParaRPr lang="en-US"/>
          </a:p>
        </p:txBody>
      </p:sp>
      <p:sp>
        <p:nvSpPr>
          <p:cNvPr id="7" name="Slide Number Placeholder 6"/>
          <p:cNvSpPr>
            <a:spLocks noGrp="1"/>
          </p:cNvSpPr>
          <p:nvPr>
            <p:ph type="sldNum" sz="quarter" idx="12"/>
          </p:nvPr>
        </p:nvSpPr>
        <p:spPr/>
        <p:txBody>
          <a:bodyPr/>
          <a:lstStyle/>
          <a:p>
            <a:fld id="{37290FF7-652B-4475-AEAB-8B1A5D23AE09}" type="slidenum">
              <a:rPr lang="en-US" smtClean="0"/>
              <a:t>38</a:t>
            </a:fld>
            <a:endParaRPr lang="en-US"/>
          </a:p>
        </p:txBody>
      </p:sp>
      <p:sp>
        <p:nvSpPr>
          <p:cNvPr id="8" name="Footer Placeholder 4">
            <a:extLst>
              <a:ext uri="{FF2B5EF4-FFF2-40B4-BE49-F238E27FC236}">
                <a16:creationId xmlns:a16="http://schemas.microsoft.com/office/drawing/2014/main" id="{D9CEEE6C-8E0E-8948-A8BE-4C5C57B2A9D1}"/>
              </a:ext>
            </a:extLst>
          </p:cNvPr>
          <p:cNvSpPr>
            <a:spLocks noGrp="1"/>
          </p:cNvSpPr>
          <p:nvPr>
            <p:ph type="ftr" sz="quarter" idx="3"/>
          </p:nvPr>
        </p:nvSpPr>
        <p:spPr>
          <a:xfrm>
            <a:off x="3028950" y="6356351"/>
            <a:ext cx="3086100" cy="365125"/>
          </a:xfrm>
        </p:spPr>
        <p:txBody>
          <a:bodyPr/>
          <a:lstStyle/>
          <a:p>
            <a:r>
              <a:rPr lang="en-US" dirty="0"/>
              <a:t>Kwartler CSCI E-96</a:t>
            </a:r>
          </a:p>
        </p:txBody>
      </p:sp>
    </p:spTree>
    <p:extLst>
      <p:ext uri="{BB962C8B-B14F-4D97-AF65-F5344CB8AC3E}">
        <p14:creationId xmlns:p14="http://schemas.microsoft.com/office/powerpoint/2010/main" val="13640219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9/5/22</a:t>
            </a:fld>
            <a:endParaRPr lang="en-US"/>
          </a:p>
        </p:txBody>
      </p:sp>
      <p:sp>
        <p:nvSpPr>
          <p:cNvPr id="3" name="Title 2"/>
          <p:cNvSpPr>
            <a:spLocks noGrp="1"/>
          </p:cNvSpPr>
          <p:nvPr>
            <p:ph type="title"/>
          </p:nvPr>
        </p:nvSpPr>
        <p:spPr/>
        <p:txBody>
          <a:bodyPr/>
          <a:lstStyle/>
          <a:p>
            <a:r>
              <a:rPr lang="en-US" dirty="0"/>
              <a:t>Let’s Practice!</a:t>
            </a:r>
          </a:p>
        </p:txBody>
      </p:sp>
      <p:sp>
        <p:nvSpPr>
          <p:cNvPr id="4" name="Slide Number Placeholder 3"/>
          <p:cNvSpPr>
            <a:spLocks noGrp="1"/>
          </p:cNvSpPr>
          <p:nvPr>
            <p:ph type="sldNum" sz="quarter" idx="12"/>
          </p:nvPr>
        </p:nvSpPr>
        <p:spPr/>
        <p:txBody>
          <a:bodyPr/>
          <a:lstStyle/>
          <a:p>
            <a:fld id="{37290FF7-652B-4475-AEAB-8B1A5D23AE09}" type="slidenum">
              <a:rPr lang="en-US" smtClean="0"/>
              <a:t>39</a:t>
            </a:fld>
            <a:endParaRPr lang="en-US"/>
          </a:p>
        </p:txBody>
      </p:sp>
      <p:sp>
        <p:nvSpPr>
          <p:cNvPr id="6" name="TextBox 5"/>
          <p:cNvSpPr txBox="1"/>
          <p:nvPr/>
        </p:nvSpPr>
        <p:spPr>
          <a:xfrm>
            <a:off x="573206" y="1145888"/>
            <a:ext cx="5000471" cy="1077218"/>
          </a:xfrm>
          <a:prstGeom prst="rect">
            <a:avLst/>
          </a:prstGeom>
          <a:noFill/>
        </p:spPr>
        <p:txBody>
          <a:bodyPr wrap="none" rtlCol="0">
            <a:spAutoFit/>
          </a:bodyPr>
          <a:lstStyle/>
          <a:p>
            <a:r>
              <a:rPr lang="en-US" sz="3200" dirty="0"/>
              <a:t>Open:</a:t>
            </a:r>
          </a:p>
          <a:p>
            <a:r>
              <a:rPr lang="en-US" sz="3200" dirty="0" err="1"/>
              <a:t>A_Functions_basicEDA_Viz.R</a:t>
            </a:r>
            <a:endParaRPr lang="en-US" sz="3200" dirty="0"/>
          </a:p>
        </p:txBody>
      </p:sp>
      <p:sp>
        <p:nvSpPr>
          <p:cNvPr id="7" name="Rectangle 6"/>
          <p:cNvSpPr/>
          <p:nvPr/>
        </p:nvSpPr>
        <p:spPr>
          <a:xfrm>
            <a:off x="228600" y="5672137"/>
            <a:ext cx="8686800" cy="6143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Open the script, get familiar with libraries, reading data, functions applied to objects &amp; making visuals.</a:t>
            </a:r>
          </a:p>
        </p:txBody>
      </p:sp>
      <p:cxnSp>
        <p:nvCxnSpPr>
          <p:cNvPr id="8" name="Straight Connector 7"/>
          <p:cNvCxnSpPr/>
          <p:nvPr/>
        </p:nvCxnSpPr>
        <p:spPr>
          <a:xfrm>
            <a:off x="228600" y="5543567"/>
            <a:ext cx="8558213" cy="0"/>
          </a:xfrm>
          <a:prstGeom prst="line">
            <a:avLst/>
          </a:prstGeom>
          <a:ln>
            <a:solidFill>
              <a:schemeClr val="accent5"/>
            </a:solidFill>
            <a:prstDash val="dash"/>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685800" y="2373924"/>
            <a:ext cx="1866986" cy="2862322"/>
          </a:xfrm>
          <a:prstGeom prst="rect">
            <a:avLst/>
          </a:prstGeom>
          <a:noFill/>
        </p:spPr>
        <p:txBody>
          <a:bodyPr wrap="none" rtlCol="0">
            <a:spAutoFit/>
          </a:bodyPr>
          <a:lstStyle/>
          <a:p>
            <a:pPr marL="285750" indent="-285750">
              <a:buFont typeface="Arial" panose="020B0604020202020204" pitchFamily="34" charset="0"/>
              <a:buChar char="•"/>
            </a:pPr>
            <a:r>
              <a:rPr lang="en-US" dirty="0"/>
              <a:t>read.csv</a:t>
            </a:r>
          </a:p>
          <a:p>
            <a:pPr marL="285750" indent="-285750">
              <a:buFont typeface="Arial" panose="020B0604020202020204" pitchFamily="34" charset="0"/>
              <a:buChar char="•"/>
            </a:pPr>
            <a:r>
              <a:rPr lang="en-US" dirty="0"/>
              <a:t>dim()</a:t>
            </a:r>
          </a:p>
          <a:p>
            <a:pPr marL="285750" indent="-285750">
              <a:buFont typeface="Arial" panose="020B0604020202020204" pitchFamily="34" charset="0"/>
              <a:buChar char="•"/>
            </a:pPr>
            <a:r>
              <a:rPr lang="en-US" dirty="0"/>
              <a:t>table()</a:t>
            </a:r>
          </a:p>
          <a:p>
            <a:pPr marL="285750" indent="-285750">
              <a:buFont typeface="Arial" panose="020B0604020202020204" pitchFamily="34" charset="0"/>
              <a:buChar char="•"/>
            </a:pPr>
            <a:r>
              <a:rPr lang="en-US" dirty="0"/>
              <a:t>indexing</a:t>
            </a:r>
          </a:p>
          <a:p>
            <a:pPr marL="285750" indent="-285750">
              <a:buFont typeface="Arial" panose="020B0604020202020204" pitchFamily="34" charset="0"/>
              <a:buChar char="•"/>
            </a:pPr>
            <a:r>
              <a:rPr lang="en-US" dirty="0"/>
              <a:t>subset()</a:t>
            </a:r>
          </a:p>
          <a:p>
            <a:pPr marL="285750" indent="-285750">
              <a:buFont typeface="Arial" panose="020B0604020202020204" pitchFamily="34" charset="0"/>
              <a:buChar char="•"/>
            </a:pPr>
            <a:r>
              <a:rPr lang="en-US" dirty="0"/>
              <a:t>sample()</a:t>
            </a:r>
          </a:p>
          <a:p>
            <a:pPr marL="285750" indent="-285750">
              <a:buFont typeface="Arial" panose="020B0604020202020204" pitchFamily="34" charset="0"/>
              <a:buChar char="•"/>
            </a:pPr>
            <a:r>
              <a:rPr lang="en-US" dirty="0" err="1"/>
              <a:t>as.matrix</a:t>
            </a:r>
            <a:r>
              <a:rPr lang="en-US" dirty="0"/>
              <a:t>()</a:t>
            </a:r>
          </a:p>
          <a:p>
            <a:pPr marL="285750" indent="-285750">
              <a:buFont typeface="Arial" panose="020B0604020202020204" pitchFamily="34" charset="0"/>
              <a:buChar char="•"/>
            </a:pPr>
            <a:r>
              <a:rPr lang="en-US" dirty="0" err="1"/>
              <a:t>barplot</a:t>
            </a:r>
            <a:r>
              <a:rPr lang="en-US" dirty="0"/>
              <a:t>()</a:t>
            </a:r>
          </a:p>
          <a:p>
            <a:pPr marL="285750" indent="-285750">
              <a:buFont typeface="Arial" panose="020B0604020202020204" pitchFamily="34" charset="0"/>
              <a:buChar char="•"/>
            </a:pPr>
            <a:r>
              <a:rPr lang="en-US" dirty="0" err="1"/>
              <a:t>ggplot</a:t>
            </a:r>
            <a:r>
              <a:rPr lang="en-US" dirty="0"/>
              <a:t>()</a:t>
            </a:r>
          </a:p>
          <a:p>
            <a:pPr marL="285750" indent="-285750">
              <a:buFont typeface="Arial" panose="020B0604020202020204" pitchFamily="34" charset="0"/>
              <a:buChar char="•"/>
            </a:pPr>
            <a:r>
              <a:rPr lang="en-US" dirty="0" err="1"/>
              <a:t>Bokeh</a:t>
            </a:r>
            <a:r>
              <a:rPr lang="en-US" dirty="0"/>
              <a:t>::figure()</a:t>
            </a:r>
          </a:p>
        </p:txBody>
      </p:sp>
      <p:sp>
        <p:nvSpPr>
          <p:cNvPr id="10" name="Footer Placeholder 4">
            <a:extLst>
              <a:ext uri="{FF2B5EF4-FFF2-40B4-BE49-F238E27FC236}">
                <a16:creationId xmlns:a16="http://schemas.microsoft.com/office/drawing/2014/main" id="{684023C1-6829-FC49-90A1-CC4275D6CE9C}"/>
              </a:ext>
            </a:extLst>
          </p:cNvPr>
          <p:cNvSpPr>
            <a:spLocks noGrp="1"/>
          </p:cNvSpPr>
          <p:nvPr>
            <p:ph type="ftr" sz="quarter" idx="3"/>
          </p:nvPr>
        </p:nvSpPr>
        <p:spPr>
          <a:xfrm>
            <a:off x="3028950" y="6356351"/>
            <a:ext cx="3086100" cy="365125"/>
          </a:xfrm>
        </p:spPr>
        <p:txBody>
          <a:bodyPr/>
          <a:lstStyle/>
          <a:p>
            <a:r>
              <a:rPr lang="en-US" dirty="0"/>
              <a:t>Kwartler CSCI E-96</a:t>
            </a:r>
          </a:p>
        </p:txBody>
      </p:sp>
    </p:spTree>
    <p:extLst>
      <p:ext uri="{BB962C8B-B14F-4D97-AF65-F5344CB8AC3E}">
        <p14:creationId xmlns:p14="http://schemas.microsoft.com/office/powerpoint/2010/main" val="28295117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9/5/22</a:t>
            </a:fld>
            <a:endParaRPr lang="en-US"/>
          </a:p>
        </p:txBody>
      </p:sp>
      <p:sp>
        <p:nvSpPr>
          <p:cNvPr id="4" name="Slide Number Placeholder 3"/>
          <p:cNvSpPr>
            <a:spLocks noGrp="1"/>
          </p:cNvSpPr>
          <p:nvPr>
            <p:ph type="sldNum" sz="quarter" idx="12"/>
          </p:nvPr>
        </p:nvSpPr>
        <p:spPr/>
        <p:txBody>
          <a:bodyPr/>
          <a:lstStyle/>
          <a:p>
            <a:fld id="{37290FF7-652B-4475-AEAB-8B1A5D23AE09}" type="slidenum">
              <a:rPr lang="en-US" smtClean="0"/>
              <a:t>4</a:t>
            </a:fld>
            <a:endParaRPr lang="en-US"/>
          </a:p>
        </p:txBody>
      </p:sp>
      <p:cxnSp>
        <p:nvCxnSpPr>
          <p:cNvPr id="8" name="Straight Connector 7"/>
          <p:cNvCxnSpPr>
            <a:cxnSpLocks/>
          </p:cNvCxnSpPr>
          <p:nvPr/>
        </p:nvCxnSpPr>
        <p:spPr>
          <a:xfrm flipV="1">
            <a:off x="6124194" y="1852800"/>
            <a:ext cx="0" cy="3550175"/>
          </a:xfrm>
          <a:prstGeom prst="line">
            <a:avLst/>
          </a:prstGeom>
          <a:ln>
            <a:solidFill>
              <a:schemeClr val="accent5"/>
            </a:solidFill>
            <a:prstDash val="dash"/>
          </a:ln>
        </p:spPr>
        <p:style>
          <a:lnRef idx="1">
            <a:schemeClr val="accent1"/>
          </a:lnRef>
          <a:fillRef idx="0">
            <a:schemeClr val="accent1"/>
          </a:fillRef>
          <a:effectRef idx="0">
            <a:schemeClr val="accent1"/>
          </a:effectRef>
          <a:fontRef idx="minor">
            <a:schemeClr val="tx1"/>
          </a:fontRef>
        </p:style>
      </p:cxnSp>
      <p:pic>
        <p:nvPicPr>
          <p:cNvPr id="9" name="Google Shape;593;p75">
            <a:extLst>
              <a:ext uri="{FF2B5EF4-FFF2-40B4-BE49-F238E27FC236}">
                <a16:creationId xmlns:a16="http://schemas.microsoft.com/office/drawing/2014/main" id="{ADF3A57E-380F-F34D-9136-8D06E329AE64}"/>
              </a:ext>
            </a:extLst>
          </p:cNvPr>
          <p:cNvPicPr preferRelativeResize="0"/>
          <p:nvPr/>
        </p:nvPicPr>
        <p:blipFill>
          <a:blip r:embed="rId3">
            <a:alphaModFix/>
          </a:blip>
          <a:stretch>
            <a:fillRect/>
          </a:stretch>
        </p:blipFill>
        <p:spPr>
          <a:xfrm>
            <a:off x="7240575" y="1852800"/>
            <a:ext cx="1218000" cy="1218000"/>
          </a:xfrm>
          <a:prstGeom prst="ellipse">
            <a:avLst/>
          </a:prstGeom>
          <a:noFill/>
          <a:ln>
            <a:noFill/>
          </a:ln>
        </p:spPr>
      </p:pic>
      <p:sp>
        <p:nvSpPr>
          <p:cNvPr id="11" name="Google Shape;595;p75">
            <a:extLst>
              <a:ext uri="{FF2B5EF4-FFF2-40B4-BE49-F238E27FC236}">
                <a16:creationId xmlns:a16="http://schemas.microsoft.com/office/drawing/2014/main" id="{9AC14319-727D-1142-B1EC-7C606B3CF260}"/>
              </a:ext>
            </a:extLst>
          </p:cNvPr>
          <p:cNvSpPr txBox="1"/>
          <p:nvPr/>
        </p:nvSpPr>
        <p:spPr>
          <a:xfrm>
            <a:off x="6349575" y="3207625"/>
            <a:ext cx="3000000" cy="539400"/>
          </a:xfrm>
          <a:prstGeom prst="rect">
            <a:avLst/>
          </a:prstGeom>
          <a:noFill/>
          <a:ln>
            <a:noFill/>
          </a:ln>
        </p:spPr>
        <p:txBody>
          <a:bodyPr spcFirstLastPara="1" wrap="square" lIns="91425" tIns="91425" rIns="91425" bIns="91425" anchor="t" anchorCtr="0">
            <a:noAutofit/>
          </a:bodyPr>
          <a:lstStyle/>
          <a:p>
            <a:pPr marL="115887" algn="ctr">
              <a:lnSpc>
                <a:spcPct val="110000"/>
              </a:lnSpc>
            </a:pPr>
            <a:r>
              <a:rPr lang="en">
                <a:latin typeface="Roboto Light"/>
                <a:ea typeface="Roboto Light"/>
                <a:cs typeface="Roboto Light"/>
                <a:sym typeface="Roboto Light"/>
              </a:rPr>
              <a:t>Loretta Ibanez, Ph.D.</a:t>
            </a:r>
            <a:br>
              <a:rPr lang="en" sz="1200">
                <a:latin typeface="Roboto Light"/>
                <a:ea typeface="Roboto Light"/>
                <a:cs typeface="Roboto Light"/>
                <a:sym typeface="Roboto Light"/>
              </a:rPr>
            </a:br>
            <a:r>
              <a:rPr lang="en" sz="900">
                <a:latin typeface="Roboto Medium"/>
                <a:ea typeface="Roboto Medium"/>
                <a:cs typeface="Roboto Medium"/>
                <a:sym typeface="Roboto Medium"/>
              </a:rPr>
              <a:t>Innovation Senior Director</a:t>
            </a:r>
            <a:endParaRPr sz="900">
              <a:latin typeface="Roboto Medium"/>
              <a:ea typeface="Roboto Medium"/>
              <a:cs typeface="Roboto Medium"/>
              <a:sym typeface="Roboto Medium"/>
            </a:endParaRPr>
          </a:p>
        </p:txBody>
      </p:sp>
      <p:pic>
        <p:nvPicPr>
          <p:cNvPr id="12" name="Google Shape;596;p75">
            <a:extLst>
              <a:ext uri="{FF2B5EF4-FFF2-40B4-BE49-F238E27FC236}">
                <a16:creationId xmlns:a16="http://schemas.microsoft.com/office/drawing/2014/main" id="{68C7265F-E64A-3845-B953-1DE838497F7F}"/>
              </a:ext>
            </a:extLst>
          </p:cNvPr>
          <p:cNvPicPr preferRelativeResize="0"/>
          <p:nvPr/>
        </p:nvPicPr>
        <p:blipFill>
          <a:blip r:embed="rId4">
            <a:alphaModFix/>
          </a:blip>
          <a:stretch>
            <a:fillRect/>
          </a:stretch>
        </p:blipFill>
        <p:spPr>
          <a:xfrm>
            <a:off x="7139639" y="4196359"/>
            <a:ext cx="1419867" cy="504050"/>
          </a:xfrm>
          <a:prstGeom prst="rect">
            <a:avLst/>
          </a:prstGeom>
          <a:noFill/>
          <a:ln>
            <a:noFill/>
          </a:ln>
        </p:spPr>
      </p:pic>
      <p:sp>
        <p:nvSpPr>
          <p:cNvPr id="13" name="Google Shape;592;p75">
            <a:extLst>
              <a:ext uri="{FF2B5EF4-FFF2-40B4-BE49-F238E27FC236}">
                <a16:creationId xmlns:a16="http://schemas.microsoft.com/office/drawing/2014/main" id="{3C452B83-3FFC-A445-9504-E0D941216EEB}"/>
              </a:ext>
            </a:extLst>
          </p:cNvPr>
          <p:cNvSpPr txBox="1"/>
          <p:nvPr/>
        </p:nvSpPr>
        <p:spPr>
          <a:xfrm>
            <a:off x="362550" y="1700400"/>
            <a:ext cx="5447100" cy="3000000"/>
          </a:xfrm>
          <a:prstGeom prst="rect">
            <a:avLst/>
          </a:prstGeom>
          <a:noFill/>
          <a:ln>
            <a:noFill/>
          </a:ln>
        </p:spPr>
        <p:txBody>
          <a:bodyPr spcFirstLastPara="1" wrap="square" lIns="91425" tIns="91425" rIns="91425" bIns="91425" anchor="ctr" anchorCtr="0">
            <a:noAutofit/>
          </a:bodyPr>
          <a:lstStyle/>
          <a:p>
            <a:r>
              <a:rPr lang="en" sz="2050" i="1" dirty="0">
                <a:solidFill>
                  <a:srgbClr val="222222"/>
                </a:solidFill>
              </a:rPr>
              <a:t>"Where a human-being has to make a </a:t>
            </a:r>
            <a:r>
              <a:rPr lang="en" sz="2450" b="1" i="1" dirty="0">
                <a:solidFill>
                  <a:schemeClr val="accent1"/>
                </a:solidFill>
              </a:rPr>
              <a:t>judgement call or decision</a:t>
            </a:r>
            <a:r>
              <a:rPr lang="en" sz="2050" i="1" dirty="0">
                <a:solidFill>
                  <a:srgbClr val="222222"/>
                </a:solidFill>
              </a:rPr>
              <a:t> about something, where there is a </a:t>
            </a:r>
            <a:r>
              <a:rPr lang="en" sz="2450" b="1" i="1" dirty="0">
                <a:solidFill>
                  <a:schemeClr val="accent1"/>
                </a:solidFill>
              </a:rPr>
              <a:t>long history of that type of decision being made</a:t>
            </a:r>
            <a:r>
              <a:rPr lang="en" sz="2450" i="1" dirty="0">
                <a:solidFill>
                  <a:schemeClr val="accent1"/>
                </a:solidFill>
              </a:rPr>
              <a:t>, </a:t>
            </a:r>
            <a:r>
              <a:rPr lang="en" sz="2450" b="1" i="1" dirty="0">
                <a:solidFill>
                  <a:schemeClr val="accent1"/>
                </a:solidFill>
              </a:rPr>
              <a:t>is an opportunity</a:t>
            </a:r>
            <a:r>
              <a:rPr lang="en" sz="2050" i="1" dirty="0">
                <a:solidFill>
                  <a:srgbClr val="222222"/>
                </a:solidFill>
              </a:rPr>
              <a:t> to look at to see if</a:t>
            </a:r>
            <a:r>
              <a:rPr lang="en" sz="2450" b="1" i="1" dirty="0">
                <a:solidFill>
                  <a:schemeClr val="accent1"/>
                </a:solidFill>
              </a:rPr>
              <a:t> you can apply artificial intelligence</a:t>
            </a:r>
            <a:r>
              <a:rPr lang="en" sz="2050" i="1" dirty="0">
                <a:solidFill>
                  <a:srgbClr val="222222"/>
                </a:solidFill>
              </a:rPr>
              <a:t>.” </a:t>
            </a:r>
            <a:endParaRPr sz="1300" i="1" dirty="0"/>
          </a:p>
        </p:txBody>
      </p:sp>
      <p:sp>
        <p:nvSpPr>
          <p:cNvPr id="16" name="Footer Placeholder 4">
            <a:extLst>
              <a:ext uri="{FF2B5EF4-FFF2-40B4-BE49-F238E27FC236}">
                <a16:creationId xmlns:a16="http://schemas.microsoft.com/office/drawing/2014/main" id="{E7108984-BC7D-BF41-9A5D-97660BD6F063}"/>
              </a:ext>
            </a:extLst>
          </p:cNvPr>
          <p:cNvSpPr>
            <a:spLocks noGrp="1"/>
          </p:cNvSpPr>
          <p:nvPr>
            <p:ph type="ftr" sz="quarter" idx="3"/>
          </p:nvPr>
        </p:nvSpPr>
        <p:spPr>
          <a:xfrm>
            <a:off x="3028950" y="6356351"/>
            <a:ext cx="3086100" cy="365125"/>
          </a:xfrm>
        </p:spPr>
        <p:txBody>
          <a:bodyPr/>
          <a:lstStyle/>
          <a:p>
            <a:r>
              <a:rPr lang="en-US" dirty="0"/>
              <a:t>Kwartler CSCI E-96</a:t>
            </a:r>
          </a:p>
        </p:txBody>
      </p:sp>
    </p:spTree>
    <p:extLst>
      <p:ext uri="{BB962C8B-B14F-4D97-AF65-F5344CB8AC3E}">
        <p14:creationId xmlns:p14="http://schemas.microsoft.com/office/powerpoint/2010/main" val="243894843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9/5/22</a:t>
            </a:fld>
            <a:endParaRPr lang="en-US"/>
          </a:p>
        </p:txBody>
      </p:sp>
      <p:sp>
        <p:nvSpPr>
          <p:cNvPr id="3" name="Title 2"/>
          <p:cNvSpPr>
            <a:spLocks noGrp="1"/>
          </p:cNvSpPr>
          <p:nvPr>
            <p:ph type="title"/>
          </p:nvPr>
        </p:nvSpPr>
        <p:spPr/>
        <p:txBody>
          <a:bodyPr/>
          <a:lstStyle/>
          <a:p>
            <a:r>
              <a:rPr lang="en-US" dirty="0"/>
              <a:t>What is </a:t>
            </a:r>
            <a:r>
              <a:rPr lang="en-US" dirty="0" err="1"/>
              <a:t>ggplot</a:t>
            </a:r>
            <a:r>
              <a:rPr lang="en-US" dirty="0"/>
              <a:t>?</a:t>
            </a:r>
          </a:p>
        </p:txBody>
      </p:sp>
      <p:sp>
        <p:nvSpPr>
          <p:cNvPr id="4" name="Slide Number Placeholder 3"/>
          <p:cNvSpPr>
            <a:spLocks noGrp="1"/>
          </p:cNvSpPr>
          <p:nvPr>
            <p:ph type="sldNum" sz="quarter" idx="12"/>
          </p:nvPr>
        </p:nvSpPr>
        <p:spPr/>
        <p:txBody>
          <a:bodyPr/>
          <a:lstStyle/>
          <a:p>
            <a:fld id="{37290FF7-652B-4475-AEAB-8B1A5D23AE09}" type="slidenum">
              <a:rPr lang="en-US" smtClean="0"/>
              <a:t>40</a:t>
            </a:fld>
            <a:endParaRPr lang="en-US"/>
          </a:p>
        </p:txBody>
      </p:sp>
      <p:sp>
        <p:nvSpPr>
          <p:cNvPr id="6" name="Rectangle 5"/>
          <p:cNvSpPr/>
          <p:nvPr/>
        </p:nvSpPr>
        <p:spPr>
          <a:xfrm>
            <a:off x="228600" y="5672137"/>
            <a:ext cx="8686800" cy="6143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ggplot</a:t>
            </a:r>
            <a:r>
              <a:rPr lang="en-US" dirty="0"/>
              <a:t> is a “grammar of graphics” package.  It works by adding layers with an “+” to construct a visual</a:t>
            </a:r>
            <a:r>
              <a:rPr lang="en-US" dirty="0">
                <a:solidFill>
                  <a:schemeClr val="bg1"/>
                </a:solidFill>
              </a:rPr>
              <a:t>. </a:t>
            </a:r>
            <a:r>
              <a:rPr lang="en-US" dirty="0"/>
              <a:t> </a:t>
            </a:r>
          </a:p>
        </p:txBody>
      </p:sp>
      <p:cxnSp>
        <p:nvCxnSpPr>
          <p:cNvPr id="7" name="Straight Connector 6"/>
          <p:cNvCxnSpPr/>
          <p:nvPr/>
        </p:nvCxnSpPr>
        <p:spPr>
          <a:xfrm>
            <a:off x="228600" y="5543567"/>
            <a:ext cx="8558213" cy="0"/>
          </a:xfrm>
          <a:prstGeom prst="line">
            <a:avLst/>
          </a:prstGeom>
          <a:ln>
            <a:solidFill>
              <a:schemeClr val="accent5"/>
            </a:solidFill>
            <a:prstDash val="dash"/>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135341" y="1137065"/>
            <a:ext cx="8686800" cy="614371"/>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The first layer is to define a </a:t>
            </a:r>
            <a:r>
              <a:rPr lang="en-US" sz="1600" dirty="0" err="1"/>
              <a:t>ggplot</a:t>
            </a:r>
            <a:r>
              <a:rPr lang="en-US" sz="1600" dirty="0"/>
              <a:t>, with </a:t>
            </a:r>
            <a:r>
              <a:rPr lang="en-US" sz="1600" dirty="0" err="1"/>
              <a:t>screenTime</a:t>
            </a:r>
            <a:r>
              <a:rPr lang="en-US" sz="1600" dirty="0"/>
              <a:t> as the data.  The aesthetics (</a:t>
            </a:r>
            <a:r>
              <a:rPr lang="en-US" sz="1600" dirty="0" err="1"/>
              <a:t>aes</a:t>
            </a:r>
            <a:r>
              <a:rPr lang="en-US" sz="1600" dirty="0"/>
              <a:t>) define that information should be colored by each character.  However, there is no other information at this point.</a:t>
            </a:r>
          </a:p>
        </p:txBody>
      </p:sp>
      <p:pic>
        <p:nvPicPr>
          <p:cNvPr id="12" name="Picture 11"/>
          <p:cNvPicPr>
            <a:picLocks noChangeAspect="1"/>
          </p:cNvPicPr>
          <p:nvPr/>
        </p:nvPicPr>
        <p:blipFill>
          <a:blip r:embed="rId3"/>
          <a:stretch>
            <a:fillRect/>
          </a:stretch>
        </p:blipFill>
        <p:spPr>
          <a:xfrm>
            <a:off x="2408313" y="2498215"/>
            <a:ext cx="4064677" cy="2891932"/>
          </a:xfrm>
          <a:prstGeom prst="rect">
            <a:avLst/>
          </a:prstGeom>
          <a:ln>
            <a:solidFill>
              <a:schemeClr val="tx1"/>
            </a:solidFill>
          </a:ln>
        </p:spPr>
      </p:pic>
      <p:sp>
        <p:nvSpPr>
          <p:cNvPr id="14" name="Rectangle 13"/>
          <p:cNvSpPr/>
          <p:nvPr/>
        </p:nvSpPr>
        <p:spPr>
          <a:xfrm>
            <a:off x="1" y="1838553"/>
            <a:ext cx="9144000" cy="261610"/>
          </a:xfrm>
          <a:prstGeom prst="rect">
            <a:avLst/>
          </a:prstGeom>
        </p:spPr>
        <p:txBody>
          <a:bodyPr wrap="square">
            <a:spAutoFit/>
          </a:bodyPr>
          <a:lstStyle/>
          <a:p>
            <a:r>
              <a:rPr lang="en-US" sz="1100" dirty="0" err="1">
                <a:solidFill>
                  <a:schemeClr val="accent6"/>
                </a:solidFill>
                <a:latin typeface="Consolas" panose="020B0609020204030204" pitchFamily="49" charset="0"/>
                <a:cs typeface="Consolas" panose="020B0609020204030204" pitchFamily="49" charset="0"/>
              </a:rPr>
              <a:t>ggplot</a:t>
            </a:r>
            <a:r>
              <a:rPr lang="en-US" sz="1100" dirty="0">
                <a:solidFill>
                  <a:schemeClr val="accent6"/>
                </a:solidFill>
                <a:latin typeface="Consolas" panose="020B0609020204030204" pitchFamily="49" charset="0"/>
                <a:cs typeface="Consolas" panose="020B0609020204030204" pitchFamily="49" charset="0"/>
              </a:rPr>
              <a:t>(</a:t>
            </a:r>
            <a:r>
              <a:rPr lang="en-US" sz="1100" dirty="0" err="1">
                <a:solidFill>
                  <a:schemeClr val="accent6"/>
                </a:solidFill>
                <a:latin typeface="Consolas" panose="020B0609020204030204" pitchFamily="49" charset="0"/>
                <a:cs typeface="Consolas" panose="020B0609020204030204" pitchFamily="49" charset="0"/>
              </a:rPr>
              <a:t>screenTime</a:t>
            </a:r>
            <a:r>
              <a:rPr lang="en-US" sz="1100" dirty="0">
                <a:solidFill>
                  <a:schemeClr val="accent6"/>
                </a:solidFill>
                <a:latin typeface="Consolas" panose="020B0609020204030204" pitchFamily="49" charset="0"/>
                <a:cs typeface="Consolas" panose="020B0609020204030204" pitchFamily="49" charset="0"/>
              </a:rPr>
              <a:t>, </a:t>
            </a:r>
            <a:r>
              <a:rPr lang="en-US" sz="1100" dirty="0" err="1">
                <a:solidFill>
                  <a:schemeClr val="accent6"/>
                </a:solidFill>
                <a:latin typeface="Consolas" panose="020B0609020204030204" pitchFamily="49" charset="0"/>
                <a:cs typeface="Consolas" panose="020B0609020204030204" pitchFamily="49" charset="0"/>
              </a:rPr>
              <a:t>aes</a:t>
            </a:r>
            <a:r>
              <a:rPr lang="en-US" sz="1100" dirty="0">
                <a:solidFill>
                  <a:schemeClr val="accent6"/>
                </a:solidFill>
                <a:latin typeface="Consolas" panose="020B0609020204030204" pitchFamily="49" charset="0"/>
                <a:cs typeface="Consolas" panose="020B0609020204030204" pitchFamily="49" charset="0"/>
              </a:rPr>
              <a:t>(</a:t>
            </a:r>
            <a:r>
              <a:rPr lang="en-US" sz="1100" dirty="0" err="1">
                <a:solidFill>
                  <a:schemeClr val="accent6"/>
                </a:solidFill>
                <a:latin typeface="Consolas" panose="020B0609020204030204" pitchFamily="49" charset="0"/>
                <a:cs typeface="Consolas" panose="020B0609020204030204" pitchFamily="49" charset="0"/>
              </a:rPr>
              <a:t>colour</a:t>
            </a:r>
            <a:r>
              <a:rPr lang="en-US" sz="1100" dirty="0">
                <a:solidFill>
                  <a:schemeClr val="accent6"/>
                </a:solidFill>
                <a:latin typeface="Consolas" panose="020B0609020204030204" pitchFamily="49" charset="0"/>
                <a:cs typeface="Consolas" panose="020B0609020204030204" pitchFamily="49" charset="0"/>
              </a:rPr>
              <a:t>=</a:t>
            </a:r>
            <a:r>
              <a:rPr lang="en-US" sz="1100" dirty="0" err="1">
                <a:solidFill>
                  <a:schemeClr val="accent6"/>
                </a:solidFill>
                <a:latin typeface="Consolas" panose="020B0609020204030204" pitchFamily="49" charset="0"/>
                <a:cs typeface="Consolas" panose="020B0609020204030204" pitchFamily="49" charset="0"/>
              </a:rPr>
              <a:t>screenTime$character</a:t>
            </a:r>
            <a:r>
              <a:rPr lang="en-US" sz="1100" dirty="0">
                <a:solidFill>
                  <a:schemeClr val="accent6"/>
                </a:solidFill>
                <a:latin typeface="Consolas" panose="020B0609020204030204" pitchFamily="49" charset="0"/>
                <a:cs typeface="Consolas" panose="020B0609020204030204" pitchFamily="49" charset="0"/>
              </a:rPr>
              <a:t>))</a:t>
            </a:r>
          </a:p>
        </p:txBody>
      </p:sp>
      <p:sp>
        <p:nvSpPr>
          <p:cNvPr id="11" name="Footer Placeholder 4">
            <a:extLst>
              <a:ext uri="{FF2B5EF4-FFF2-40B4-BE49-F238E27FC236}">
                <a16:creationId xmlns:a16="http://schemas.microsoft.com/office/drawing/2014/main" id="{6B5C8B1F-FBCF-F84F-80BC-9E2CFBFB8FA6}"/>
              </a:ext>
            </a:extLst>
          </p:cNvPr>
          <p:cNvSpPr>
            <a:spLocks noGrp="1"/>
          </p:cNvSpPr>
          <p:nvPr>
            <p:ph type="ftr" sz="quarter" idx="3"/>
          </p:nvPr>
        </p:nvSpPr>
        <p:spPr>
          <a:xfrm>
            <a:off x="3028950" y="6356351"/>
            <a:ext cx="3086100" cy="365125"/>
          </a:xfrm>
        </p:spPr>
        <p:txBody>
          <a:bodyPr/>
          <a:lstStyle/>
          <a:p>
            <a:r>
              <a:rPr lang="en-US" dirty="0"/>
              <a:t>Kwartler CSCI E-96</a:t>
            </a:r>
          </a:p>
        </p:txBody>
      </p:sp>
    </p:spTree>
    <p:extLst>
      <p:ext uri="{BB962C8B-B14F-4D97-AF65-F5344CB8AC3E}">
        <p14:creationId xmlns:p14="http://schemas.microsoft.com/office/powerpoint/2010/main" val="122075506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9/5/22</a:t>
            </a:fld>
            <a:endParaRPr lang="en-US"/>
          </a:p>
        </p:txBody>
      </p:sp>
      <p:sp>
        <p:nvSpPr>
          <p:cNvPr id="3" name="Title 2"/>
          <p:cNvSpPr>
            <a:spLocks noGrp="1"/>
          </p:cNvSpPr>
          <p:nvPr>
            <p:ph type="title"/>
          </p:nvPr>
        </p:nvSpPr>
        <p:spPr/>
        <p:txBody>
          <a:bodyPr/>
          <a:lstStyle/>
          <a:p>
            <a:r>
              <a:rPr lang="en-US" dirty="0"/>
              <a:t>Understanding </a:t>
            </a:r>
            <a:r>
              <a:rPr lang="en-US" dirty="0" err="1"/>
              <a:t>ggplot</a:t>
            </a:r>
            <a:r>
              <a:rPr lang="en-US" dirty="0"/>
              <a:t>…</a:t>
            </a:r>
          </a:p>
        </p:txBody>
      </p:sp>
      <p:sp>
        <p:nvSpPr>
          <p:cNvPr id="4" name="Slide Number Placeholder 3"/>
          <p:cNvSpPr>
            <a:spLocks noGrp="1"/>
          </p:cNvSpPr>
          <p:nvPr>
            <p:ph type="sldNum" sz="quarter" idx="12"/>
          </p:nvPr>
        </p:nvSpPr>
        <p:spPr/>
        <p:txBody>
          <a:bodyPr/>
          <a:lstStyle/>
          <a:p>
            <a:fld id="{37290FF7-652B-4475-AEAB-8B1A5D23AE09}" type="slidenum">
              <a:rPr lang="en-US" smtClean="0"/>
              <a:t>41</a:t>
            </a:fld>
            <a:endParaRPr lang="en-US"/>
          </a:p>
        </p:txBody>
      </p:sp>
      <p:sp>
        <p:nvSpPr>
          <p:cNvPr id="9" name="Rectangle 8"/>
          <p:cNvSpPr/>
          <p:nvPr/>
        </p:nvSpPr>
        <p:spPr>
          <a:xfrm>
            <a:off x="135341" y="1137065"/>
            <a:ext cx="8686800" cy="614371"/>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The second layer adds a line segment for each character and defines the size of each. </a:t>
            </a:r>
          </a:p>
        </p:txBody>
      </p:sp>
      <p:pic>
        <p:nvPicPr>
          <p:cNvPr id="10" name="Picture 9"/>
          <p:cNvPicPr>
            <a:picLocks noChangeAspect="1"/>
          </p:cNvPicPr>
          <p:nvPr/>
        </p:nvPicPr>
        <p:blipFill>
          <a:blip r:embed="rId3"/>
          <a:stretch>
            <a:fillRect/>
          </a:stretch>
        </p:blipFill>
        <p:spPr>
          <a:xfrm>
            <a:off x="1155032" y="3023326"/>
            <a:ext cx="6629400" cy="3283039"/>
          </a:xfrm>
          <a:prstGeom prst="rect">
            <a:avLst/>
          </a:prstGeom>
          <a:ln>
            <a:solidFill>
              <a:schemeClr val="tx1"/>
            </a:solidFill>
          </a:ln>
        </p:spPr>
      </p:pic>
      <p:sp>
        <p:nvSpPr>
          <p:cNvPr id="13" name="Rectangle 12"/>
          <p:cNvSpPr/>
          <p:nvPr/>
        </p:nvSpPr>
        <p:spPr>
          <a:xfrm>
            <a:off x="0" y="1838553"/>
            <a:ext cx="9144000" cy="1015663"/>
          </a:xfrm>
          <a:prstGeom prst="rect">
            <a:avLst/>
          </a:prstGeom>
        </p:spPr>
        <p:txBody>
          <a:bodyPr wrap="square">
            <a:spAutoFit/>
          </a:bodyPr>
          <a:lstStyle/>
          <a:p>
            <a:r>
              <a:rPr lang="en-US" sz="1100" dirty="0" err="1">
                <a:latin typeface="Consolas" panose="020B0609020204030204" pitchFamily="49" charset="0"/>
                <a:cs typeface="Consolas" panose="020B0609020204030204" pitchFamily="49" charset="0"/>
              </a:rPr>
              <a:t>ggplot</a:t>
            </a:r>
            <a:r>
              <a:rPr lang="en-US" sz="1100" dirty="0">
                <a:latin typeface="Consolas" panose="020B0609020204030204" pitchFamily="49" charset="0"/>
                <a:cs typeface="Consolas" panose="020B0609020204030204" pitchFamily="49" charset="0"/>
              </a:rPr>
              <a:t>(</a:t>
            </a:r>
            <a:r>
              <a:rPr lang="en-US" sz="1100" dirty="0" err="1">
                <a:latin typeface="Consolas" panose="020B0609020204030204" pitchFamily="49" charset="0"/>
                <a:cs typeface="Consolas" panose="020B0609020204030204" pitchFamily="49" charset="0"/>
              </a:rPr>
              <a:t>screenTime</a:t>
            </a:r>
            <a:r>
              <a:rPr lang="en-US" sz="1100" dirty="0">
                <a:latin typeface="Consolas" panose="020B0609020204030204" pitchFamily="49" charset="0"/>
                <a:cs typeface="Consolas" panose="020B0609020204030204" pitchFamily="49" charset="0"/>
              </a:rPr>
              <a:t>, </a:t>
            </a:r>
            <a:r>
              <a:rPr lang="en-US" sz="1100" dirty="0" err="1">
                <a:latin typeface="Consolas" panose="020B0609020204030204" pitchFamily="49" charset="0"/>
                <a:cs typeface="Consolas" panose="020B0609020204030204" pitchFamily="49" charset="0"/>
              </a:rPr>
              <a:t>aes</a:t>
            </a:r>
            <a:r>
              <a:rPr lang="en-US" sz="1100" dirty="0">
                <a:latin typeface="Consolas" panose="020B0609020204030204" pitchFamily="49" charset="0"/>
                <a:cs typeface="Consolas" panose="020B0609020204030204" pitchFamily="49" charset="0"/>
              </a:rPr>
              <a:t>(</a:t>
            </a:r>
            <a:r>
              <a:rPr lang="en-US" sz="1100" dirty="0" err="1">
                <a:latin typeface="Consolas" panose="020B0609020204030204" pitchFamily="49" charset="0"/>
                <a:cs typeface="Consolas" panose="020B0609020204030204" pitchFamily="49" charset="0"/>
              </a:rPr>
              <a:t>colour</a:t>
            </a:r>
            <a:r>
              <a:rPr lang="en-US" sz="1100" dirty="0">
                <a:latin typeface="Consolas" panose="020B0609020204030204" pitchFamily="49" charset="0"/>
                <a:cs typeface="Consolas" panose="020B0609020204030204" pitchFamily="49" charset="0"/>
              </a:rPr>
              <a:t>=</a:t>
            </a:r>
            <a:r>
              <a:rPr lang="en-US" sz="1100" dirty="0" err="1">
                <a:latin typeface="Consolas" panose="020B0609020204030204" pitchFamily="49" charset="0"/>
                <a:cs typeface="Consolas" panose="020B0609020204030204" pitchFamily="49" charset="0"/>
              </a:rPr>
              <a:t>screenTime$character</a:t>
            </a:r>
            <a:r>
              <a:rPr lang="en-US" sz="1100" dirty="0">
                <a:latin typeface="Consolas" panose="020B0609020204030204" pitchFamily="49" charset="0"/>
                <a:cs typeface="Consolas" panose="020B0609020204030204" pitchFamily="49" charset="0"/>
              </a:rPr>
              <a:t>)) </a:t>
            </a:r>
            <a:r>
              <a:rPr lang="en-US" sz="3200" b="1" dirty="0">
                <a:solidFill>
                  <a:srgbClr val="FF0000"/>
                </a:solidFill>
                <a:latin typeface="Consolas" panose="020B0609020204030204" pitchFamily="49" charset="0"/>
                <a:cs typeface="Consolas" panose="020B0609020204030204" pitchFamily="49" charset="0"/>
              </a:rPr>
              <a:t>+ </a:t>
            </a:r>
          </a:p>
          <a:p>
            <a:r>
              <a:rPr lang="en-US" sz="1400" dirty="0" err="1">
                <a:solidFill>
                  <a:schemeClr val="accent6"/>
                </a:solidFill>
                <a:latin typeface="Consolas" panose="020B0609020204030204" pitchFamily="49" charset="0"/>
                <a:cs typeface="Consolas" panose="020B0609020204030204" pitchFamily="49" charset="0"/>
              </a:rPr>
              <a:t>geom_segment</a:t>
            </a:r>
            <a:r>
              <a:rPr lang="en-US" sz="1400" dirty="0">
                <a:solidFill>
                  <a:schemeClr val="accent6"/>
                </a:solidFill>
                <a:latin typeface="Consolas" panose="020B0609020204030204" pitchFamily="49" charset="0"/>
                <a:cs typeface="Consolas" panose="020B0609020204030204" pitchFamily="49" charset="0"/>
              </a:rPr>
              <a:t>(</a:t>
            </a:r>
            <a:r>
              <a:rPr lang="en-US" sz="1400" dirty="0" err="1">
                <a:solidFill>
                  <a:schemeClr val="accent6"/>
                </a:solidFill>
                <a:latin typeface="Consolas" panose="020B0609020204030204" pitchFamily="49" charset="0"/>
                <a:cs typeface="Consolas" panose="020B0609020204030204" pitchFamily="49" charset="0"/>
              </a:rPr>
              <a:t>aes</a:t>
            </a:r>
            <a:r>
              <a:rPr lang="en-US" sz="1400" dirty="0">
                <a:solidFill>
                  <a:schemeClr val="accent6"/>
                </a:solidFill>
                <a:latin typeface="Consolas" panose="020B0609020204030204" pitchFamily="49" charset="0"/>
                <a:cs typeface="Consolas" panose="020B0609020204030204" pitchFamily="49" charset="0"/>
              </a:rPr>
              <a:t>(x=</a:t>
            </a:r>
            <a:r>
              <a:rPr lang="en-US" sz="1400" dirty="0" err="1">
                <a:solidFill>
                  <a:schemeClr val="accent6"/>
                </a:solidFill>
                <a:latin typeface="Consolas" panose="020B0609020204030204" pitchFamily="49" charset="0"/>
                <a:cs typeface="Consolas" panose="020B0609020204030204" pitchFamily="49" charset="0"/>
              </a:rPr>
              <a:t>screenTime$start</a:t>
            </a:r>
            <a:r>
              <a:rPr lang="en-US" sz="1400" dirty="0">
                <a:solidFill>
                  <a:schemeClr val="accent6"/>
                </a:solidFill>
                <a:latin typeface="Consolas" panose="020B0609020204030204" pitchFamily="49" charset="0"/>
                <a:cs typeface="Consolas" panose="020B0609020204030204" pitchFamily="49" charset="0"/>
              </a:rPr>
              <a:t>, </a:t>
            </a:r>
            <a:r>
              <a:rPr lang="en-US" sz="1400" dirty="0" err="1">
                <a:solidFill>
                  <a:schemeClr val="accent6"/>
                </a:solidFill>
                <a:latin typeface="Consolas" panose="020B0609020204030204" pitchFamily="49" charset="0"/>
                <a:cs typeface="Consolas" panose="020B0609020204030204" pitchFamily="49" charset="0"/>
              </a:rPr>
              <a:t>xend</a:t>
            </a:r>
            <a:r>
              <a:rPr lang="en-US" sz="1400" dirty="0">
                <a:solidFill>
                  <a:schemeClr val="accent6"/>
                </a:solidFill>
                <a:latin typeface="Consolas" panose="020B0609020204030204" pitchFamily="49" charset="0"/>
                <a:cs typeface="Consolas" panose="020B0609020204030204" pitchFamily="49" charset="0"/>
              </a:rPr>
              <a:t>=</a:t>
            </a:r>
            <a:r>
              <a:rPr lang="en-US" sz="1400" dirty="0" err="1">
                <a:solidFill>
                  <a:schemeClr val="accent6"/>
                </a:solidFill>
                <a:latin typeface="Consolas" panose="020B0609020204030204" pitchFamily="49" charset="0"/>
                <a:cs typeface="Consolas" panose="020B0609020204030204" pitchFamily="49" charset="0"/>
              </a:rPr>
              <a:t>screenTime$end,y</a:t>
            </a:r>
            <a:r>
              <a:rPr lang="en-US" sz="1400" dirty="0">
                <a:solidFill>
                  <a:schemeClr val="accent6"/>
                </a:solidFill>
                <a:latin typeface="Consolas" panose="020B0609020204030204" pitchFamily="49" charset="0"/>
                <a:cs typeface="Consolas" panose="020B0609020204030204" pitchFamily="49" charset="0"/>
              </a:rPr>
              <a:t>=</a:t>
            </a:r>
            <a:r>
              <a:rPr lang="en-US" sz="1400" dirty="0" err="1">
                <a:solidFill>
                  <a:schemeClr val="accent6"/>
                </a:solidFill>
                <a:latin typeface="Consolas" panose="020B0609020204030204" pitchFamily="49" charset="0"/>
                <a:cs typeface="Consolas" panose="020B0609020204030204" pitchFamily="49" charset="0"/>
              </a:rPr>
              <a:t>screenTime$character</a:t>
            </a:r>
            <a:r>
              <a:rPr lang="en-US" sz="1400" dirty="0">
                <a:solidFill>
                  <a:schemeClr val="accent6"/>
                </a:solidFill>
                <a:latin typeface="Consolas" panose="020B0609020204030204" pitchFamily="49" charset="0"/>
                <a:cs typeface="Consolas" panose="020B0609020204030204" pitchFamily="49" charset="0"/>
              </a:rPr>
              <a:t>, </a:t>
            </a:r>
            <a:r>
              <a:rPr lang="en-US" sz="1400" dirty="0" err="1">
                <a:solidFill>
                  <a:schemeClr val="accent6"/>
                </a:solidFill>
                <a:latin typeface="Consolas" panose="020B0609020204030204" pitchFamily="49" charset="0"/>
                <a:cs typeface="Consolas" panose="020B0609020204030204" pitchFamily="49" charset="0"/>
              </a:rPr>
              <a:t>yend</a:t>
            </a:r>
            <a:r>
              <a:rPr lang="en-US" sz="1400" dirty="0">
                <a:solidFill>
                  <a:schemeClr val="accent6"/>
                </a:solidFill>
                <a:latin typeface="Consolas" panose="020B0609020204030204" pitchFamily="49" charset="0"/>
                <a:cs typeface="Consolas" panose="020B0609020204030204" pitchFamily="49" charset="0"/>
              </a:rPr>
              <a:t>=</a:t>
            </a:r>
            <a:r>
              <a:rPr lang="en-US" sz="1400" dirty="0" err="1">
                <a:solidFill>
                  <a:schemeClr val="accent6"/>
                </a:solidFill>
                <a:latin typeface="Consolas" panose="020B0609020204030204" pitchFamily="49" charset="0"/>
                <a:cs typeface="Consolas" panose="020B0609020204030204" pitchFamily="49" charset="0"/>
              </a:rPr>
              <a:t>screenTime$character</a:t>
            </a:r>
            <a:r>
              <a:rPr lang="en-US" sz="1400" dirty="0">
                <a:solidFill>
                  <a:schemeClr val="accent6"/>
                </a:solidFill>
                <a:latin typeface="Consolas" panose="020B0609020204030204" pitchFamily="49" charset="0"/>
                <a:cs typeface="Consolas" panose="020B0609020204030204" pitchFamily="49" charset="0"/>
              </a:rPr>
              <a:t>),size=3)</a:t>
            </a:r>
          </a:p>
        </p:txBody>
      </p:sp>
      <p:sp>
        <p:nvSpPr>
          <p:cNvPr id="11" name="Footer Placeholder 4">
            <a:extLst>
              <a:ext uri="{FF2B5EF4-FFF2-40B4-BE49-F238E27FC236}">
                <a16:creationId xmlns:a16="http://schemas.microsoft.com/office/drawing/2014/main" id="{65BC6348-4926-8343-B8E9-9E03D248E73C}"/>
              </a:ext>
            </a:extLst>
          </p:cNvPr>
          <p:cNvSpPr>
            <a:spLocks noGrp="1"/>
          </p:cNvSpPr>
          <p:nvPr>
            <p:ph type="ftr" sz="quarter" idx="3"/>
          </p:nvPr>
        </p:nvSpPr>
        <p:spPr>
          <a:xfrm>
            <a:off x="3028950" y="6356351"/>
            <a:ext cx="3086100" cy="365125"/>
          </a:xfrm>
        </p:spPr>
        <p:txBody>
          <a:bodyPr/>
          <a:lstStyle/>
          <a:p>
            <a:r>
              <a:rPr lang="en-US" dirty="0"/>
              <a:t>Kwartler CSCI E-96</a:t>
            </a:r>
          </a:p>
        </p:txBody>
      </p:sp>
    </p:spTree>
    <p:extLst>
      <p:ext uri="{BB962C8B-B14F-4D97-AF65-F5344CB8AC3E}">
        <p14:creationId xmlns:p14="http://schemas.microsoft.com/office/powerpoint/2010/main" val="398381995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9/5/22</a:t>
            </a:fld>
            <a:endParaRPr lang="en-US"/>
          </a:p>
        </p:txBody>
      </p:sp>
      <p:sp>
        <p:nvSpPr>
          <p:cNvPr id="3" name="Title 2"/>
          <p:cNvSpPr>
            <a:spLocks noGrp="1"/>
          </p:cNvSpPr>
          <p:nvPr>
            <p:ph type="title"/>
          </p:nvPr>
        </p:nvSpPr>
        <p:spPr/>
        <p:txBody>
          <a:bodyPr/>
          <a:lstStyle/>
          <a:p>
            <a:r>
              <a:rPr lang="en-US" dirty="0"/>
              <a:t>Understanding </a:t>
            </a:r>
            <a:r>
              <a:rPr lang="en-US" dirty="0" err="1"/>
              <a:t>ggplot</a:t>
            </a:r>
            <a:r>
              <a:rPr lang="en-US" dirty="0"/>
              <a:t>…</a:t>
            </a:r>
          </a:p>
        </p:txBody>
      </p:sp>
      <p:sp>
        <p:nvSpPr>
          <p:cNvPr id="4" name="Slide Number Placeholder 3"/>
          <p:cNvSpPr>
            <a:spLocks noGrp="1"/>
          </p:cNvSpPr>
          <p:nvPr>
            <p:ph type="sldNum" sz="quarter" idx="12"/>
          </p:nvPr>
        </p:nvSpPr>
        <p:spPr/>
        <p:txBody>
          <a:bodyPr/>
          <a:lstStyle/>
          <a:p>
            <a:fld id="{37290FF7-652B-4475-AEAB-8B1A5D23AE09}" type="slidenum">
              <a:rPr lang="en-US" smtClean="0"/>
              <a:t>42</a:t>
            </a:fld>
            <a:endParaRPr lang="en-US"/>
          </a:p>
        </p:txBody>
      </p:sp>
      <p:sp>
        <p:nvSpPr>
          <p:cNvPr id="8" name="Rectangle 7"/>
          <p:cNvSpPr/>
          <p:nvPr/>
        </p:nvSpPr>
        <p:spPr>
          <a:xfrm>
            <a:off x="1" y="1838553"/>
            <a:ext cx="9144000" cy="1246495"/>
          </a:xfrm>
          <a:prstGeom prst="rect">
            <a:avLst/>
          </a:prstGeom>
        </p:spPr>
        <p:txBody>
          <a:bodyPr wrap="square">
            <a:spAutoFit/>
          </a:bodyPr>
          <a:lstStyle/>
          <a:p>
            <a:r>
              <a:rPr lang="en-US" sz="1100" dirty="0" err="1">
                <a:latin typeface="Consolas" panose="020B0609020204030204" pitchFamily="49" charset="0"/>
                <a:cs typeface="Consolas" panose="020B0609020204030204" pitchFamily="49" charset="0"/>
              </a:rPr>
              <a:t>ggplot</a:t>
            </a:r>
            <a:r>
              <a:rPr lang="en-US" sz="1100" dirty="0">
                <a:latin typeface="Consolas" panose="020B0609020204030204" pitchFamily="49" charset="0"/>
                <a:cs typeface="Consolas" panose="020B0609020204030204" pitchFamily="49" charset="0"/>
              </a:rPr>
              <a:t>(</a:t>
            </a:r>
            <a:r>
              <a:rPr lang="en-US" sz="1100" dirty="0" err="1">
                <a:latin typeface="Consolas" panose="020B0609020204030204" pitchFamily="49" charset="0"/>
                <a:cs typeface="Consolas" panose="020B0609020204030204" pitchFamily="49" charset="0"/>
              </a:rPr>
              <a:t>screenTime</a:t>
            </a:r>
            <a:r>
              <a:rPr lang="en-US" sz="1100" dirty="0">
                <a:latin typeface="Consolas" panose="020B0609020204030204" pitchFamily="49" charset="0"/>
                <a:cs typeface="Consolas" panose="020B0609020204030204" pitchFamily="49" charset="0"/>
              </a:rPr>
              <a:t>, </a:t>
            </a:r>
            <a:r>
              <a:rPr lang="en-US" sz="1100" dirty="0" err="1">
                <a:latin typeface="Consolas" panose="020B0609020204030204" pitchFamily="49" charset="0"/>
                <a:cs typeface="Consolas" panose="020B0609020204030204" pitchFamily="49" charset="0"/>
              </a:rPr>
              <a:t>aes</a:t>
            </a:r>
            <a:r>
              <a:rPr lang="en-US" sz="1100" dirty="0">
                <a:latin typeface="Consolas" panose="020B0609020204030204" pitchFamily="49" charset="0"/>
                <a:cs typeface="Consolas" panose="020B0609020204030204" pitchFamily="49" charset="0"/>
              </a:rPr>
              <a:t>(</a:t>
            </a:r>
            <a:r>
              <a:rPr lang="en-US" sz="1100" dirty="0" err="1">
                <a:latin typeface="Consolas" panose="020B0609020204030204" pitchFamily="49" charset="0"/>
                <a:cs typeface="Consolas" panose="020B0609020204030204" pitchFamily="49" charset="0"/>
              </a:rPr>
              <a:t>colour</a:t>
            </a:r>
            <a:r>
              <a:rPr lang="en-US" sz="1100" dirty="0">
                <a:latin typeface="Consolas" panose="020B0609020204030204" pitchFamily="49" charset="0"/>
                <a:cs typeface="Consolas" panose="020B0609020204030204" pitchFamily="49" charset="0"/>
              </a:rPr>
              <a:t>=</a:t>
            </a:r>
            <a:r>
              <a:rPr lang="en-US" sz="1100" dirty="0" err="1">
                <a:latin typeface="Consolas" panose="020B0609020204030204" pitchFamily="49" charset="0"/>
                <a:cs typeface="Consolas" panose="020B0609020204030204" pitchFamily="49" charset="0"/>
              </a:rPr>
              <a:t>screenTime$character</a:t>
            </a:r>
            <a:r>
              <a:rPr lang="en-US" sz="1100" dirty="0">
                <a:latin typeface="Consolas" panose="020B0609020204030204" pitchFamily="49" charset="0"/>
                <a:cs typeface="Consolas" panose="020B0609020204030204" pitchFamily="49" charset="0"/>
              </a:rPr>
              <a:t>)) + </a:t>
            </a:r>
          </a:p>
          <a:p>
            <a:r>
              <a:rPr lang="en-US" sz="1050" dirty="0" err="1">
                <a:latin typeface="Consolas" panose="020B0609020204030204" pitchFamily="49" charset="0"/>
                <a:cs typeface="Consolas" panose="020B0609020204030204" pitchFamily="49" charset="0"/>
              </a:rPr>
              <a:t>geom_segment</a:t>
            </a:r>
            <a:r>
              <a:rPr lang="en-US" sz="1050" dirty="0">
                <a:latin typeface="Consolas" panose="020B0609020204030204" pitchFamily="49" charset="0"/>
                <a:cs typeface="Consolas" panose="020B0609020204030204" pitchFamily="49" charset="0"/>
              </a:rPr>
              <a:t>(</a:t>
            </a:r>
            <a:r>
              <a:rPr lang="en-US" sz="1050" dirty="0" err="1">
                <a:latin typeface="Consolas" panose="020B0609020204030204" pitchFamily="49" charset="0"/>
                <a:cs typeface="Consolas" panose="020B0609020204030204" pitchFamily="49" charset="0"/>
              </a:rPr>
              <a:t>aes</a:t>
            </a:r>
            <a:r>
              <a:rPr lang="en-US" sz="1050" dirty="0">
                <a:latin typeface="Consolas" panose="020B0609020204030204" pitchFamily="49" charset="0"/>
                <a:cs typeface="Consolas" panose="020B0609020204030204" pitchFamily="49" charset="0"/>
              </a:rPr>
              <a:t>(x=</a:t>
            </a:r>
            <a:r>
              <a:rPr lang="en-US" sz="1050" dirty="0" err="1">
                <a:latin typeface="Consolas" panose="020B0609020204030204" pitchFamily="49" charset="0"/>
                <a:cs typeface="Consolas" panose="020B0609020204030204" pitchFamily="49" charset="0"/>
              </a:rPr>
              <a:t>screenTime$start</a:t>
            </a:r>
            <a:r>
              <a:rPr lang="en-US" sz="1050" dirty="0">
                <a:latin typeface="Consolas" panose="020B0609020204030204" pitchFamily="49" charset="0"/>
                <a:cs typeface="Consolas" panose="020B0609020204030204" pitchFamily="49" charset="0"/>
              </a:rPr>
              <a:t>, </a:t>
            </a:r>
            <a:r>
              <a:rPr lang="en-US" sz="1050" dirty="0" err="1">
                <a:latin typeface="Consolas" panose="020B0609020204030204" pitchFamily="49" charset="0"/>
                <a:cs typeface="Consolas" panose="020B0609020204030204" pitchFamily="49" charset="0"/>
              </a:rPr>
              <a:t>xend</a:t>
            </a:r>
            <a:r>
              <a:rPr lang="en-US" sz="1050" dirty="0">
                <a:latin typeface="Consolas" panose="020B0609020204030204" pitchFamily="49" charset="0"/>
                <a:cs typeface="Consolas" panose="020B0609020204030204" pitchFamily="49" charset="0"/>
              </a:rPr>
              <a:t>=</a:t>
            </a:r>
            <a:r>
              <a:rPr lang="en-US" sz="1050" dirty="0" err="1">
                <a:latin typeface="Consolas" panose="020B0609020204030204" pitchFamily="49" charset="0"/>
                <a:cs typeface="Consolas" panose="020B0609020204030204" pitchFamily="49" charset="0"/>
              </a:rPr>
              <a:t>screenTime$end,y</a:t>
            </a:r>
            <a:r>
              <a:rPr lang="en-US" sz="1050" dirty="0">
                <a:latin typeface="Consolas" panose="020B0609020204030204" pitchFamily="49" charset="0"/>
                <a:cs typeface="Consolas" panose="020B0609020204030204" pitchFamily="49" charset="0"/>
              </a:rPr>
              <a:t>=</a:t>
            </a:r>
            <a:r>
              <a:rPr lang="en-US" sz="1050" dirty="0" err="1">
                <a:latin typeface="Consolas" panose="020B0609020204030204" pitchFamily="49" charset="0"/>
                <a:cs typeface="Consolas" panose="020B0609020204030204" pitchFamily="49" charset="0"/>
              </a:rPr>
              <a:t>screenTime$character</a:t>
            </a:r>
            <a:r>
              <a:rPr lang="en-US" sz="1050" dirty="0">
                <a:latin typeface="Consolas" panose="020B0609020204030204" pitchFamily="49" charset="0"/>
                <a:cs typeface="Consolas" panose="020B0609020204030204" pitchFamily="49" charset="0"/>
              </a:rPr>
              <a:t>, </a:t>
            </a:r>
            <a:r>
              <a:rPr lang="en-US" sz="1050" dirty="0" err="1">
                <a:latin typeface="Consolas" panose="020B0609020204030204" pitchFamily="49" charset="0"/>
                <a:cs typeface="Consolas" panose="020B0609020204030204" pitchFamily="49" charset="0"/>
              </a:rPr>
              <a:t>yend</a:t>
            </a:r>
            <a:r>
              <a:rPr lang="en-US" sz="1050" dirty="0">
                <a:latin typeface="Consolas" panose="020B0609020204030204" pitchFamily="49" charset="0"/>
                <a:cs typeface="Consolas" panose="020B0609020204030204" pitchFamily="49" charset="0"/>
              </a:rPr>
              <a:t>=</a:t>
            </a:r>
            <a:r>
              <a:rPr lang="en-US" sz="1050" dirty="0" err="1">
                <a:latin typeface="Consolas" panose="020B0609020204030204" pitchFamily="49" charset="0"/>
                <a:cs typeface="Consolas" panose="020B0609020204030204" pitchFamily="49" charset="0"/>
              </a:rPr>
              <a:t>screenTime$character</a:t>
            </a:r>
            <a:r>
              <a:rPr lang="en-US" sz="1050" dirty="0">
                <a:latin typeface="Consolas" panose="020B0609020204030204" pitchFamily="49" charset="0"/>
                <a:cs typeface="Consolas" panose="020B0609020204030204" pitchFamily="49" charset="0"/>
              </a:rPr>
              <a:t>),size=3) </a:t>
            </a:r>
            <a:r>
              <a:rPr lang="en-US" sz="3200" b="1" dirty="0">
                <a:solidFill>
                  <a:srgbClr val="FF0000"/>
                </a:solidFill>
                <a:latin typeface="Consolas" panose="020B0609020204030204" pitchFamily="49" charset="0"/>
                <a:cs typeface="Consolas" panose="020B0609020204030204" pitchFamily="49" charset="0"/>
              </a:rPr>
              <a:t>+ </a:t>
            </a:r>
            <a:r>
              <a:rPr lang="en-US" sz="1400" dirty="0" err="1">
                <a:solidFill>
                  <a:schemeClr val="accent6"/>
                </a:solidFill>
                <a:latin typeface="Consolas" panose="020B0609020204030204" pitchFamily="49" charset="0"/>
                <a:cs typeface="Consolas" panose="020B0609020204030204" pitchFamily="49" charset="0"/>
              </a:rPr>
              <a:t>theme_gdocs</a:t>
            </a:r>
            <a:r>
              <a:rPr lang="en-US" sz="1400" dirty="0">
                <a:solidFill>
                  <a:schemeClr val="accent6"/>
                </a:solidFill>
                <a:latin typeface="Consolas" panose="020B0609020204030204" pitchFamily="49" charset="0"/>
                <a:cs typeface="Consolas" panose="020B0609020204030204" pitchFamily="49" charset="0"/>
              </a:rPr>
              <a:t>() </a:t>
            </a:r>
            <a:r>
              <a:rPr lang="en-US" sz="3200" b="1" dirty="0">
                <a:solidFill>
                  <a:srgbClr val="FF0000"/>
                </a:solidFill>
                <a:latin typeface="Consolas" panose="020B0609020204030204" pitchFamily="49" charset="0"/>
                <a:cs typeface="Consolas" panose="020B0609020204030204" pitchFamily="49" charset="0"/>
              </a:rPr>
              <a:t>+</a:t>
            </a:r>
            <a:r>
              <a:rPr lang="en-US" sz="1100" dirty="0">
                <a:solidFill>
                  <a:schemeClr val="accent6"/>
                </a:solidFill>
                <a:latin typeface="Consolas" panose="020B0609020204030204" pitchFamily="49" charset="0"/>
                <a:cs typeface="Consolas" panose="020B0609020204030204" pitchFamily="49" charset="0"/>
              </a:rPr>
              <a:t> </a:t>
            </a:r>
            <a:r>
              <a:rPr lang="en-US" sz="1400" dirty="0">
                <a:solidFill>
                  <a:schemeClr val="accent6"/>
                </a:solidFill>
                <a:latin typeface="Consolas" panose="020B0609020204030204" pitchFamily="49" charset="0"/>
                <a:cs typeface="Consolas" panose="020B0609020204030204" pitchFamily="49" charset="0"/>
              </a:rPr>
              <a:t>theme(</a:t>
            </a:r>
            <a:r>
              <a:rPr lang="en-US" sz="1400" dirty="0" err="1">
                <a:solidFill>
                  <a:schemeClr val="accent6"/>
                </a:solidFill>
                <a:latin typeface="Consolas" panose="020B0609020204030204" pitchFamily="49" charset="0"/>
                <a:cs typeface="Consolas" panose="020B0609020204030204" pitchFamily="49" charset="0"/>
              </a:rPr>
              <a:t>legend.position</a:t>
            </a:r>
            <a:r>
              <a:rPr lang="en-US" sz="1400" dirty="0">
                <a:solidFill>
                  <a:schemeClr val="accent6"/>
                </a:solidFill>
                <a:latin typeface="Consolas" panose="020B0609020204030204" pitchFamily="49" charset="0"/>
                <a:cs typeface="Consolas" panose="020B0609020204030204" pitchFamily="49" charset="0"/>
              </a:rPr>
              <a:t>="none")</a:t>
            </a:r>
          </a:p>
        </p:txBody>
      </p:sp>
      <p:sp>
        <p:nvSpPr>
          <p:cNvPr id="9" name="Rectangle 8"/>
          <p:cNvSpPr/>
          <p:nvPr/>
        </p:nvSpPr>
        <p:spPr>
          <a:xfrm>
            <a:off x="135341" y="1137065"/>
            <a:ext cx="8686800" cy="614371"/>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The third layer changes the background, axis &amp; colors.  The fourth layer removes the legend which is redundant in this context. </a:t>
            </a:r>
          </a:p>
        </p:txBody>
      </p:sp>
      <p:pic>
        <p:nvPicPr>
          <p:cNvPr id="11" name="Picture 10"/>
          <p:cNvPicPr>
            <a:picLocks noChangeAspect="1"/>
          </p:cNvPicPr>
          <p:nvPr/>
        </p:nvPicPr>
        <p:blipFill>
          <a:blip r:embed="rId3"/>
          <a:stretch>
            <a:fillRect/>
          </a:stretch>
        </p:blipFill>
        <p:spPr>
          <a:xfrm>
            <a:off x="1530621" y="3186716"/>
            <a:ext cx="6082758" cy="3003446"/>
          </a:xfrm>
          <a:prstGeom prst="rect">
            <a:avLst/>
          </a:prstGeom>
          <a:ln>
            <a:solidFill>
              <a:schemeClr val="tx1"/>
            </a:solidFill>
          </a:ln>
        </p:spPr>
      </p:pic>
      <p:sp>
        <p:nvSpPr>
          <p:cNvPr id="10" name="Footer Placeholder 4">
            <a:extLst>
              <a:ext uri="{FF2B5EF4-FFF2-40B4-BE49-F238E27FC236}">
                <a16:creationId xmlns:a16="http://schemas.microsoft.com/office/drawing/2014/main" id="{7960989D-8211-AC43-8677-3A58D4F787C2}"/>
              </a:ext>
            </a:extLst>
          </p:cNvPr>
          <p:cNvSpPr>
            <a:spLocks noGrp="1"/>
          </p:cNvSpPr>
          <p:nvPr>
            <p:ph type="ftr" sz="quarter" idx="3"/>
          </p:nvPr>
        </p:nvSpPr>
        <p:spPr>
          <a:xfrm>
            <a:off x="3028950" y="6356351"/>
            <a:ext cx="3086100" cy="365125"/>
          </a:xfrm>
        </p:spPr>
        <p:txBody>
          <a:bodyPr/>
          <a:lstStyle/>
          <a:p>
            <a:r>
              <a:rPr lang="en-US" dirty="0"/>
              <a:t>Kwartler CSCI E-96</a:t>
            </a:r>
          </a:p>
        </p:txBody>
      </p:sp>
    </p:spTree>
    <p:extLst>
      <p:ext uri="{BB962C8B-B14F-4D97-AF65-F5344CB8AC3E}">
        <p14:creationId xmlns:p14="http://schemas.microsoft.com/office/powerpoint/2010/main" val="8254335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9/5/22</a:t>
            </a:fld>
            <a:endParaRPr lang="en-US"/>
          </a:p>
        </p:txBody>
      </p:sp>
      <p:sp>
        <p:nvSpPr>
          <p:cNvPr id="3" name="Title 2"/>
          <p:cNvSpPr>
            <a:spLocks noGrp="1"/>
          </p:cNvSpPr>
          <p:nvPr>
            <p:ph type="title"/>
          </p:nvPr>
        </p:nvSpPr>
        <p:spPr>
          <a:xfrm>
            <a:off x="81481" y="365126"/>
            <a:ext cx="8433869" cy="591477"/>
          </a:xfrm>
        </p:spPr>
        <p:txBody>
          <a:bodyPr/>
          <a:lstStyle/>
          <a:p>
            <a:r>
              <a:rPr lang="en-US" dirty="0"/>
              <a:t>When can you embark on data-driven decisions?</a:t>
            </a:r>
          </a:p>
        </p:txBody>
      </p:sp>
      <p:sp>
        <p:nvSpPr>
          <p:cNvPr id="4" name="Slide Number Placeholder 3"/>
          <p:cNvSpPr>
            <a:spLocks noGrp="1"/>
          </p:cNvSpPr>
          <p:nvPr>
            <p:ph type="sldNum" sz="quarter" idx="12"/>
          </p:nvPr>
        </p:nvSpPr>
        <p:spPr/>
        <p:txBody>
          <a:bodyPr/>
          <a:lstStyle/>
          <a:p>
            <a:fld id="{37290FF7-652B-4475-AEAB-8B1A5D23AE09}" type="slidenum">
              <a:rPr lang="en-US" smtClean="0"/>
              <a:t>5</a:t>
            </a:fld>
            <a:endParaRPr lang="en-US"/>
          </a:p>
        </p:txBody>
      </p:sp>
      <p:sp>
        <p:nvSpPr>
          <p:cNvPr id="7" name="Rectangle 6"/>
          <p:cNvSpPr/>
          <p:nvPr/>
        </p:nvSpPr>
        <p:spPr>
          <a:xfrm>
            <a:off x="228600" y="5672137"/>
            <a:ext cx="8686800" cy="6143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 this course all use cases have these three components implied if not explicitly declared.</a:t>
            </a:r>
          </a:p>
        </p:txBody>
      </p:sp>
      <p:cxnSp>
        <p:nvCxnSpPr>
          <p:cNvPr id="8" name="Straight Connector 7"/>
          <p:cNvCxnSpPr/>
          <p:nvPr/>
        </p:nvCxnSpPr>
        <p:spPr>
          <a:xfrm>
            <a:off x="228600" y="5543567"/>
            <a:ext cx="8558213" cy="0"/>
          </a:xfrm>
          <a:prstGeom prst="line">
            <a:avLst/>
          </a:prstGeom>
          <a:ln>
            <a:solidFill>
              <a:schemeClr val="accent5"/>
            </a:solidFill>
            <a:prstDash val="dash"/>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8869DA46-8DBE-6549-975B-BBC62163C770}"/>
              </a:ext>
            </a:extLst>
          </p:cNvPr>
          <p:cNvSpPr/>
          <p:nvPr/>
        </p:nvSpPr>
        <p:spPr>
          <a:xfrm>
            <a:off x="231607" y="2302024"/>
            <a:ext cx="2403331" cy="220904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Intelligent decision to be made (human or automated).</a:t>
            </a:r>
          </a:p>
        </p:txBody>
      </p:sp>
      <p:sp>
        <p:nvSpPr>
          <p:cNvPr id="13" name="Rectangle 12">
            <a:extLst>
              <a:ext uri="{FF2B5EF4-FFF2-40B4-BE49-F238E27FC236}">
                <a16:creationId xmlns:a16="http://schemas.microsoft.com/office/drawing/2014/main" id="{4BF313F0-35A6-CC40-A9A8-9E7DF629C8EF}"/>
              </a:ext>
            </a:extLst>
          </p:cNvPr>
          <p:cNvSpPr/>
          <p:nvPr/>
        </p:nvSpPr>
        <p:spPr>
          <a:xfrm>
            <a:off x="3370334" y="2302023"/>
            <a:ext cx="2403331" cy="220904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Historical results of the decision &amp; outcome</a:t>
            </a:r>
          </a:p>
        </p:txBody>
      </p:sp>
      <p:sp>
        <p:nvSpPr>
          <p:cNvPr id="14" name="Rectangle 13">
            <a:extLst>
              <a:ext uri="{FF2B5EF4-FFF2-40B4-BE49-F238E27FC236}">
                <a16:creationId xmlns:a16="http://schemas.microsoft.com/office/drawing/2014/main" id="{63D66513-DFF9-8241-9E27-DD2DB0860348}"/>
              </a:ext>
            </a:extLst>
          </p:cNvPr>
          <p:cNvSpPr/>
          <p:nvPr/>
        </p:nvSpPr>
        <p:spPr>
          <a:xfrm>
            <a:off x="6385112" y="2302022"/>
            <a:ext cx="2403331" cy="220904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Available data for exploration, explanation or prediction purposes.</a:t>
            </a:r>
          </a:p>
        </p:txBody>
      </p:sp>
      <p:sp>
        <p:nvSpPr>
          <p:cNvPr id="16" name="Oval 15">
            <a:extLst>
              <a:ext uri="{FF2B5EF4-FFF2-40B4-BE49-F238E27FC236}">
                <a16:creationId xmlns:a16="http://schemas.microsoft.com/office/drawing/2014/main" id="{08A7606E-C199-114A-B1B4-04F74341CF71}"/>
              </a:ext>
            </a:extLst>
          </p:cNvPr>
          <p:cNvSpPr/>
          <p:nvPr/>
        </p:nvSpPr>
        <p:spPr>
          <a:xfrm>
            <a:off x="148816" y="1757906"/>
            <a:ext cx="959667" cy="95966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t>1</a:t>
            </a:r>
          </a:p>
        </p:txBody>
      </p:sp>
      <p:sp>
        <p:nvSpPr>
          <p:cNvPr id="17" name="Oval 16">
            <a:extLst>
              <a:ext uri="{FF2B5EF4-FFF2-40B4-BE49-F238E27FC236}">
                <a16:creationId xmlns:a16="http://schemas.microsoft.com/office/drawing/2014/main" id="{D31AD1C0-94AC-F248-BDC4-D442905327CF}"/>
              </a:ext>
            </a:extLst>
          </p:cNvPr>
          <p:cNvSpPr/>
          <p:nvPr/>
        </p:nvSpPr>
        <p:spPr>
          <a:xfrm>
            <a:off x="3246385" y="1744822"/>
            <a:ext cx="959667" cy="95966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t>2</a:t>
            </a:r>
          </a:p>
        </p:txBody>
      </p:sp>
      <p:sp>
        <p:nvSpPr>
          <p:cNvPr id="18" name="Oval 17">
            <a:extLst>
              <a:ext uri="{FF2B5EF4-FFF2-40B4-BE49-F238E27FC236}">
                <a16:creationId xmlns:a16="http://schemas.microsoft.com/office/drawing/2014/main" id="{F20AA4E7-B270-224E-8CA1-5E112BA6A601}"/>
              </a:ext>
            </a:extLst>
          </p:cNvPr>
          <p:cNvSpPr/>
          <p:nvPr/>
        </p:nvSpPr>
        <p:spPr>
          <a:xfrm>
            <a:off x="6276504" y="1744821"/>
            <a:ext cx="959667" cy="95966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t>3</a:t>
            </a:r>
          </a:p>
        </p:txBody>
      </p:sp>
      <p:sp>
        <p:nvSpPr>
          <p:cNvPr id="19" name="Footer Placeholder 4">
            <a:extLst>
              <a:ext uri="{FF2B5EF4-FFF2-40B4-BE49-F238E27FC236}">
                <a16:creationId xmlns:a16="http://schemas.microsoft.com/office/drawing/2014/main" id="{DFE33990-A29B-B24E-843A-52BC1ED81911}"/>
              </a:ext>
            </a:extLst>
          </p:cNvPr>
          <p:cNvSpPr>
            <a:spLocks noGrp="1"/>
          </p:cNvSpPr>
          <p:nvPr>
            <p:ph type="ftr" sz="quarter" idx="3"/>
          </p:nvPr>
        </p:nvSpPr>
        <p:spPr>
          <a:xfrm>
            <a:off x="3028950" y="6356351"/>
            <a:ext cx="3086100" cy="365125"/>
          </a:xfrm>
        </p:spPr>
        <p:txBody>
          <a:bodyPr/>
          <a:lstStyle/>
          <a:p>
            <a:r>
              <a:rPr lang="en-US" dirty="0"/>
              <a:t>Kwartler CSCI E-96</a:t>
            </a:r>
          </a:p>
        </p:txBody>
      </p:sp>
    </p:spTree>
    <p:extLst>
      <p:ext uri="{BB962C8B-B14F-4D97-AF65-F5344CB8AC3E}">
        <p14:creationId xmlns:p14="http://schemas.microsoft.com/office/powerpoint/2010/main" val="16860321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9/5/22</a:t>
            </a:fld>
            <a:endParaRPr lang="en-US"/>
          </a:p>
        </p:txBody>
      </p:sp>
      <p:sp>
        <p:nvSpPr>
          <p:cNvPr id="3" name="Title 2"/>
          <p:cNvSpPr>
            <a:spLocks noGrp="1"/>
          </p:cNvSpPr>
          <p:nvPr>
            <p:ph type="title"/>
          </p:nvPr>
        </p:nvSpPr>
        <p:spPr>
          <a:xfrm>
            <a:off x="0" y="107947"/>
            <a:ext cx="9144000" cy="591477"/>
          </a:xfrm>
        </p:spPr>
        <p:txBody>
          <a:bodyPr/>
          <a:lstStyle/>
          <a:p>
            <a:r>
              <a:rPr lang="en-US" dirty="0"/>
              <a:t>Data Mining &amp; Science is almost always missing business acumen.</a:t>
            </a:r>
          </a:p>
        </p:txBody>
      </p:sp>
      <p:sp>
        <p:nvSpPr>
          <p:cNvPr id="4" name="Slide Number Placeholder 3"/>
          <p:cNvSpPr>
            <a:spLocks noGrp="1"/>
          </p:cNvSpPr>
          <p:nvPr>
            <p:ph type="sldNum" sz="quarter" idx="12"/>
          </p:nvPr>
        </p:nvSpPr>
        <p:spPr/>
        <p:txBody>
          <a:bodyPr/>
          <a:lstStyle/>
          <a:p>
            <a:fld id="{37290FF7-652B-4475-AEAB-8B1A5D23AE09}" type="slidenum">
              <a:rPr lang="en-US" smtClean="0"/>
              <a:t>6</a:t>
            </a:fld>
            <a:endParaRPr lang="en-US"/>
          </a:p>
        </p:txBody>
      </p:sp>
      <p:pic>
        <p:nvPicPr>
          <p:cNvPr id="7" name="Shape 204"/>
          <p:cNvPicPr preferRelativeResize="0"/>
          <p:nvPr/>
        </p:nvPicPr>
        <p:blipFill rotWithShape="1">
          <a:blip r:embed="rId2">
            <a:alphaModFix/>
          </a:blip>
          <a:srcRect l="4369" t="88613" r="8232" b="4232"/>
          <a:stretch/>
        </p:blipFill>
        <p:spPr>
          <a:xfrm>
            <a:off x="120150" y="5219850"/>
            <a:ext cx="4370098" cy="367925"/>
          </a:xfrm>
          <a:prstGeom prst="rect">
            <a:avLst/>
          </a:prstGeom>
          <a:noFill/>
          <a:ln>
            <a:noFill/>
          </a:ln>
        </p:spPr>
      </p:pic>
      <p:pic>
        <p:nvPicPr>
          <p:cNvPr id="8" name="Shape 205"/>
          <p:cNvPicPr preferRelativeResize="0"/>
          <p:nvPr/>
        </p:nvPicPr>
        <p:blipFill rotWithShape="1">
          <a:blip r:embed="rId2">
            <a:alphaModFix/>
          </a:blip>
          <a:srcRect l="10632" t="16637" r="12932" b="14382"/>
          <a:stretch/>
        </p:blipFill>
        <p:spPr>
          <a:xfrm>
            <a:off x="172675" y="1702000"/>
            <a:ext cx="3821976" cy="3547900"/>
          </a:xfrm>
          <a:prstGeom prst="rect">
            <a:avLst/>
          </a:prstGeom>
          <a:noFill/>
          <a:ln>
            <a:noFill/>
          </a:ln>
        </p:spPr>
      </p:pic>
      <p:sp>
        <p:nvSpPr>
          <p:cNvPr id="10" name="Shape 207"/>
          <p:cNvSpPr txBox="1"/>
          <p:nvPr/>
        </p:nvSpPr>
        <p:spPr>
          <a:xfrm>
            <a:off x="4490251" y="1201000"/>
            <a:ext cx="4325099" cy="413487"/>
          </a:xfrm>
          <a:prstGeom prst="rect">
            <a:avLst/>
          </a:prstGeom>
          <a:noFill/>
          <a:ln>
            <a:noFill/>
          </a:ln>
        </p:spPr>
        <p:txBody>
          <a:bodyPr lIns="91425" tIns="91425" rIns="91425" bIns="91425" anchor="t" anchorCtr="0">
            <a:noAutofit/>
          </a:bodyPr>
          <a:lstStyle/>
          <a:p>
            <a:r>
              <a:rPr lang="en" u="sng" dirty="0">
                <a:latin typeface="Open Sans"/>
                <a:ea typeface="Open Sans"/>
                <a:cs typeface="Open Sans"/>
                <a:sym typeface="Open Sans"/>
              </a:rPr>
              <a:t>Data Science</a:t>
            </a:r>
          </a:p>
        </p:txBody>
      </p:sp>
      <p:sp>
        <p:nvSpPr>
          <p:cNvPr id="13" name="Shape 210"/>
          <p:cNvSpPr txBox="1"/>
          <p:nvPr/>
        </p:nvSpPr>
        <p:spPr>
          <a:xfrm>
            <a:off x="4541326" y="1654612"/>
            <a:ext cx="4325099" cy="1717238"/>
          </a:xfrm>
          <a:prstGeom prst="rect">
            <a:avLst/>
          </a:prstGeom>
          <a:solidFill>
            <a:schemeClr val="accent6"/>
          </a:solidFill>
          <a:ln>
            <a:noFill/>
          </a:ln>
        </p:spPr>
        <p:txBody>
          <a:bodyPr lIns="91425" tIns="91425" rIns="91425" bIns="91425" anchor="t" anchorCtr="0">
            <a:noAutofit/>
          </a:bodyPr>
          <a:lstStyle/>
          <a:p>
            <a:r>
              <a:rPr lang="en" dirty="0">
                <a:solidFill>
                  <a:schemeClr val="bg1"/>
                </a:solidFill>
                <a:latin typeface="Open Sans"/>
                <a:ea typeface="Open Sans"/>
                <a:cs typeface="Open Sans"/>
                <a:sym typeface="Open Sans"/>
              </a:rPr>
              <a:t>The study of information with the goal of extracting  meaningful insights and creating actionable recommendations.</a:t>
            </a:r>
          </a:p>
          <a:p>
            <a:endParaRPr sz="2400" dirty="0">
              <a:solidFill>
                <a:schemeClr val="bg1"/>
              </a:solidFill>
              <a:latin typeface="Open Sans"/>
              <a:ea typeface="Open Sans"/>
              <a:cs typeface="Open Sans"/>
              <a:sym typeface="Open Sans"/>
            </a:endParaRPr>
          </a:p>
          <a:p>
            <a:r>
              <a:rPr lang="en" sz="1000" i="1" dirty="0">
                <a:solidFill>
                  <a:schemeClr val="bg1"/>
                </a:solidFill>
                <a:latin typeface="Open Sans"/>
                <a:ea typeface="Open Sans"/>
                <a:cs typeface="Open Sans"/>
                <a:sym typeface="Open Sans"/>
              </a:rPr>
              <a:t>*often does not require “big data” or extremely exotic approaches to have a business impact</a:t>
            </a:r>
          </a:p>
        </p:txBody>
      </p:sp>
      <p:sp>
        <p:nvSpPr>
          <p:cNvPr id="14" name="Shape 211"/>
          <p:cNvSpPr txBox="1"/>
          <p:nvPr/>
        </p:nvSpPr>
        <p:spPr>
          <a:xfrm>
            <a:off x="4467751" y="4059378"/>
            <a:ext cx="4325099" cy="1825374"/>
          </a:xfrm>
          <a:prstGeom prst="rect">
            <a:avLst/>
          </a:prstGeom>
          <a:solidFill>
            <a:schemeClr val="accent6"/>
          </a:solidFill>
          <a:ln>
            <a:noFill/>
          </a:ln>
        </p:spPr>
        <p:txBody>
          <a:bodyPr lIns="91425" tIns="91425" rIns="91425" bIns="91425" anchor="t" anchorCtr="0">
            <a:noAutofit/>
          </a:bodyPr>
          <a:lstStyle/>
          <a:p>
            <a:r>
              <a:rPr lang="en" dirty="0">
                <a:solidFill>
                  <a:schemeClr val="bg1"/>
                </a:solidFill>
                <a:latin typeface="Open Sans"/>
                <a:ea typeface="Open Sans"/>
                <a:cs typeface="Open Sans"/>
                <a:sym typeface="Open Sans"/>
              </a:rPr>
              <a:t>An outgrowth of artificial intelligence, machine learning is the set of tools, methodologies and techniques allowing a computer to “learn” about a specific situations represented with data. </a:t>
            </a:r>
          </a:p>
        </p:txBody>
      </p:sp>
      <p:sp>
        <p:nvSpPr>
          <p:cNvPr id="15" name="Rectangle 14"/>
          <p:cNvSpPr/>
          <p:nvPr/>
        </p:nvSpPr>
        <p:spPr>
          <a:xfrm>
            <a:off x="300038" y="1271588"/>
            <a:ext cx="3586162" cy="4000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Traditional View</a:t>
            </a:r>
          </a:p>
        </p:txBody>
      </p:sp>
      <p:sp>
        <p:nvSpPr>
          <p:cNvPr id="16" name="Shape 207"/>
          <p:cNvSpPr txBox="1"/>
          <p:nvPr/>
        </p:nvSpPr>
        <p:spPr>
          <a:xfrm>
            <a:off x="4414051" y="3610825"/>
            <a:ext cx="4325099" cy="413487"/>
          </a:xfrm>
          <a:prstGeom prst="rect">
            <a:avLst/>
          </a:prstGeom>
          <a:noFill/>
          <a:ln>
            <a:noFill/>
          </a:ln>
        </p:spPr>
        <p:txBody>
          <a:bodyPr lIns="91425" tIns="91425" rIns="91425" bIns="91425" anchor="t" anchorCtr="0">
            <a:noAutofit/>
          </a:bodyPr>
          <a:lstStyle/>
          <a:p>
            <a:r>
              <a:rPr lang="en" u="sng" dirty="0">
                <a:latin typeface="Open Sans"/>
                <a:ea typeface="Open Sans"/>
                <a:cs typeface="Open Sans"/>
                <a:sym typeface="Open Sans"/>
              </a:rPr>
              <a:t>Machine Learning</a:t>
            </a:r>
          </a:p>
        </p:txBody>
      </p:sp>
      <p:sp>
        <p:nvSpPr>
          <p:cNvPr id="17" name="Footer Placeholder 4">
            <a:extLst>
              <a:ext uri="{FF2B5EF4-FFF2-40B4-BE49-F238E27FC236}">
                <a16:creationId xmlns:a16="http://schemas.microsoft.com/office/drawing/2014/main" id="{050336ED-2008-8747-BD7E-21174BD1B422}"/>
              </a:ext>
            </a:extLst>
          </p:cNvPr>
          <p:cNvSpPr>
            <a:spLocks noGrp="1"/>
          </p:cNvSpPr>
          <p:nvPr>
            <p:ph type="ftr" sz="quarter" idx="3"/>
          </p:nvPr>
        </p:nvSpPr>
        <p:spPr>
          <a:xfrm>
            <a:off x="3028950" y="6356351"/>
            <a:ext cx="3086100" cy="365125"/>
          </a:xfrm>
        </p:spPr>
        <p:txBody>
          <a:bodyPr/>
          <a:lstStyle/>
          <a:p>
            <a:r>
              <a:rPr lang="en-US" dirty="0"/>
              <a:t>Kwartler CSCI E-96</a:t>
            </a:r>
          </a:p>
        </p:txBody>
      </p:sp>
      <p:sp>
        <p:nvSpPr>
          <p:cNvPr id="5" name="TextBox 4">
            <a:extLst>
              <a:ext uri="{FF2B5EF4-FFF2-40B4-BE49-F238E27FC236}">
                <a16:creationId xmlns:a16="http://schemas.microsoft.com/office/drawing/2014/main" id="{1F55C55C-E07F-434D-B8A2-28203B704718}"/>
              </a:ext>
            </a:extLst>
          </p:cNvPr>
          <p:cNvSpPr txBox="1"/>
          <p:nvPr/>
        </p:nvSpPr>
        <p:spPr>
          <a:xfrm>
            <a:off x="13716000" y="3840480"/>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685000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3" grpId="0" animBg="1"/>
      <p:bldP spid="14" grpId="0" animBg="1"/>
      <p:bldP spid="1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9/5/22</a:t>
            </a:fld>
            <a:endParaRPr lang="en-US"/>
          </a:p>
        </p:txBody>
      </p:sp>
      <p:sp>
        <p:nvSpPr>
          <p:cNvPr id="3" name="Title 2"/>
          <p:cNvSpPr>
            <a:spLocks noGrp="1"/>
          </p:cNvSpPr>
          <p:nvPr>
            <p:ph type="title"/>
          </p:nvPr>
        </p:nvSpPr>
        <p:spPr>
          <a:xfrm>
            <a:off x="0" y="107947"/>
            <a:ext cx="9144000" cy="591477"/>
          </a:xfrm>
        </p:spPr>
        <p:txBody>
          <a:bodyPr/>
          <a:lstStyle/>
          <a:p>
            <a:r>
              <a:rPr lang="en-US" dirty="0"/>
              <a:t>Expertise is not confined to math or CS…but learning business implications.</a:t>
            </a:r>
          </a:p>
        </p:txBody>
      </p:sp>
      <p:sp>
        <p:nvSpPr>
          <p:cNvPr id="4" name="Slide Number Placeholder 3"/>
          <p:cNvSpPr>
            <a:spLocks noGrp="1"/>
          </p:cNvSpPr>
          <p:nvPr>
            <p:ph type="sldNum" sz="quarter" idx="12"/>
          </p:nvPr>
        </p:nvSpPr>
        <p:spPr/>
        <p:txBody>
          <a:bodyPr/>
          <a:lstStyle/>
          <a:p>
            <a:fld id="{37290FF7-652B-4475-AEAB-8B1A5D23AE09}" type="slidenum">
              <a:rPr lang="en-US" smtClean="0"/>
              <a:t>7</a:t>
            </a:fld>
            <a:endParaRPr lang="en-US"/>
          </a:p>
        </p:txBody>
      </p:sp>
      <p:sp>
        <p:nvSpPr>
          <p:cNvPr id="17" name="Shape 216"/>
          <p:cNvSpPr/>
          <p:nvPr/>
        </p:nvSpPr>
        <p:spPr>
          <a:xfrm>
            <a:off x="4467751" y="1932122"/>
            <a:ext cx="4370099" cy="1508700"/>
          </a:xfrm>
          <a:prstGeom prst="rect">
            <a:avLst/>
          </a:prstGeom>
          <a:solidFill>
            <a:srgbClr val="FFFFFF"/>
          </a:solidFill>
          <a:ln w="19050" cap="flat" cmpd="sng">
            <a:solidFill>
              <a:srgbClr val="3D89C9"/>
            </a:solidFill>
            <a:prstDash val="solid"/>
            <a:round/>
            <a:headEnd type="none" w="med" len="med"/>
            <a:tailEnd type="none" w="med" len="med"/>
          </a:ln>
        </p:spPr>
        <p:txBody>
          <a:bodyPr lIns="91425" tIns="91425" rIns="91425" bIns="91425" anchor="ctr" anchorCtr="0">
            <a:noAutofit/>
          </a:bodyPr>
          <a:lstStyle/>
          <a:p>
            <a:endParaRPr/>
          </a:p>
        </p:txBody>
      </p:sp>
      <p:sp>
        <p:nvSpPr>
          <p:cNvPr id="18" name="Shape 217"/>
          <p:cNvSpPr txBox="1"/>
          <p:nvPr/>
        </p:nvSpPr>
        <p:spPr>
          <a:xfrm>
            <a:off x="4467751" y="1970523"/>
            <a:ext cx="4370099" cy="1470299"/>
          </a:xfrm>
          <a:prstGeom prst="rect">
            <a:avLst/>
          </a:prstGeom>
          <a:noFill/>
          <a:ln>
            <a:noFill/>
          </a:ln>
        </p:spPr>
        <p:txBody>
          <a:bodyPr lIns="91425" tIns="91425" rIns="91425" bIns="91425" anchor="ctr" anchorCtr="0">
            <a:noAutofit/>
          </a:bodyPr>
          <a:lstStyle/>
          <a:p>
            <a:pPr marL="457200" indent="-342900">
              <a:lnSpc>
                <a:spcPct val="90000"/>
              </a:lnSpc>
              <a:spcBef>
                <a:spcPts val="440"/>
              </a:spcBef>
              <a:buClr>
                <a:srgbClr val="000000"/>
              </a:buClr>
              <a:buSzPct val="100000"/>
              <a:buFont typeface="Open Sans"/>
              <a:buChar char="+"/>
            </a:pPr>
            <a:r>
              <a:rPr lang="en">
                <a:latin typeface="Open Sans"/>
                <a:ea typeface="Open Sans"/>
                <a:cs typeface="Open Sans"/>
                <a:sym typeface="Open Sans"/>
              </a:rPr>
              <a:t>Data science takes creativity</a:t>
            </a:r>
          </a:p>
          <a:p>
            <a:pPr marL="914400" lvl="1" indent="-228600">
              <a:lnSpc>
                <a:spcPct val="90000"/>
              </a:lnSpc>
              <a:spcBef>
                <a:spcPts val="440"/>
              </a:spcBef>
              <a:buClr>
                <a:srgbClr val="000000"/>
              </a:buClr>
              <a:buFont typeface="Open Sans"/>
              <a:buChar char="+"/>
            </a:pPr>
            <a:r>
              <a:rPr lang="en">
                <a:latin typeface="Open Sans"/>
                <a:ea typeface="Open Sans"/>
                <a:cs typeface="Open Sans"/>
                <a:sym typeface="Open Sans"/>
              </a:rPr>
              <a:t>Art &amp; Science</a:t>
            </a:r>
          </a:p>
          <a:p>
            <a:pPr marL="457200">
              <a:lnSpc>
                <a:spcPct val="90000"/>
              </a:lnSpc>
              <a:spcBef>
                <a:spcPts val="440"/>
              </a:spcBef>
            </a:pPr>
            <a:endParaRPr>
              <a:latin typeface="Open Sans"/>
              <a:ea typeface="Open Sans"/>
              <a:cs typeface="Open Sans"/>
              <a:sym typeface="Open Sans"/>
            </a:endParaRPr>
          </a:p>
          <a:p>
            <a:pPr marL="457200" indent="-342900">
              <a:lnSpc>
                <a:spcPct val="90000"/>
              </a:lnSpc>
              <a:spcBef>
                <a:spcPts val="440"/>
              </a:spcBef>
              <a:buClr>
                <a:srgbClr val="000000"/>
              </a:buClr>
              <a:buSzPct val="100000"/>
              <a:buFont typeface="Open Sans"/>
              <a:buChar char="+"/>
            </a:pPr>
            <a:r>
              <a:rPr lang="en">
                <a:latin typeface="Open Sans"/>
                <a:ea typeface="Open Sans"/>
                <a:cs typeface="Open Sans"/>
                <a:sym typeface="Open Sans"/>
              </a:rPr>
              <a:t>A sprinkle of obsessive behavior to explain the data phenomenon </a:t>
            </a:r>
          </a:p>
        </p:txBody>
      </p:sp>
      <p:sp>
        <p:nvSpPr>
          <p:cNvPr id="19" name="Shape 218"/>
          <p:cNvSpPr/>
          <p:nvPr/>
        </p:nvSpPr>
        <p:spPr>
          <a:xfrm>
            <a:off x="4467751" y="1465922"/>
            <a:ext cx="4370099" cy="504600"/>
          </a:xfrm>
          <a:prstGeom prst="rect">
            <a:avLst/>
          </a:prstGeom>
          <a:solidFill>
            <a:srgbClr val="3D89C9"/>
          </a:solidFill>
          <a:ln w="19050" cap="flat" cmpd="sng">
            <a:solidFill>
              <a:srgbClr val="3D89C9"/>
            </a:solidFill>
            <a:prstDash val="solid"/>
            <a:round/>
            <a:headEnd type="none" w="med" len="med"/>
            <a:tailEnd type="none" w="med" len="med"/>
          </a:ln>
        </p:spPr>
        <p:txBody>
          <a:bodyPr lIns="91425" tIns="91425" rIns="91425" bIns="91425" anchor="ctr" anchorCtr="0">
            <a:noAutofit/>
          </a:bodyPr>
          <a:lstStyle/>
          <a:p>
            <a:endParaRPr/>
          </a:p>
        </p:txBody>
      </p:sp>
      <p:pic>
        <p:nvPicPr>
          <p:cNvPr id="20" name="Shape 219"/>
          <p:cNvPicPr preferRelativeResize="0"/>
          <p:nvPr/>
        </p:nvPicPr>
        <p:blipFill>
          <a:blip r:embed="rId2">
            <a:alphaModFix/>
          </a:blip>
          <a:stretch>
            <a:fillRect/>
          </a:stretch>
        </p:blipFill>
        <p:spPr>
          <a:xfrm>
            <a:off x="54376" y="1780941"/>
            <a:ext cx="3879099" cy="3702771"/>
          </a:xfrm>
          <a:prstGeom prst="rect">
            <a:avLst/>
          </a:prstGeom>
          <a:noFill/>
          <a:ln>
            <a:noFill/>
          </a:ln>
        </p:spPr>
      </p:pic>
      <p:sp>
        <p:nvSpPr>
          <p:cNvPr id="21" name="Shape 223"/>
          <p:cNvSpPr txBox="1"/>
          <p:nvPr/>
        </p:nvSpPr>
        <p:spPr>
          <a:xfrm>
            <a:off x="4467751" y="1465922"/>
            <a:ext cx="4370099" cy="504600"/>
          </a:xfrm>
          <a:prstGeom prst="rect">
            <a:avLst/>
          </a:prstGeom>
          <a:noFill/>
          <a:ln>
            <a:noFill/>
          </a:ln>
        </p:spPr>
        <p:txBody>
          <a:bodyPr lIns="91425" tIns="91425" rIns="91425" bIns="91425" anchor="t" anchorCtr="0">
            <a:noAutofit/>
          </a:bodyPr>
          <a:lstStyle/>
          <a:p>
            <a:pPr algn="ctr"/>
            <a:r>
              <a:rPr lang="en" sz="2400">
                <a:solidFill>
                  <a:srgbClr val="FFFFFF"/>
                </a:solidFill>
                <a:latin typeface="Open Sans"/>
                <a:ea typeface="Open Sans"/>
                <a:cs typeface="Open Sans"/>
                <a:sym typeface="Open Sans"/>
              </a:rPr>
              <a:t>Why hacking skills?</a:t>
            </a:r>
          </a:p>
        </p:txBody>
      </p:sp>
      <p:sp>
        <p:nvSpPr>
          <p:cNvPr id="22" name="Shape 224"/>
          <p:cNvSpPr txBox="1"/>
          <p:nvPr/>
        </p:nvSpPr>
        <p:spPr>
          <a:xfrm>
            <a:off x="4467751" y="3992986"/>
            <a:ext cx="4370099" cy="1079074"/>
          </a:xfrm>
          <a:prstGeom prst="rect">
            <a:avLst/>
          </a:prstGeom>
          <a:noFill/>
          <a:ln>
            <a:noFill/>
          </a:ln>
        </p:spPr>
        <p:txBody>
          <a:bodyPr lIns="91425" tIns="91425" rIns="91425" bIns="91425" anchor="t" anchorCtr="0">
            <a:noAutofit/>
          </a:bodyPr>
          <a:lstStyle/>
          <a:p>
            <a:pPr>
              <a:lnSpc>
                <a:spcPct val="90000"/>
              </a:lnSpc>
              <a:spcBef>
                <a:spcPts val="440"/>
              </a:spcBef>
            </a:pPr>
            <a:r>
              <a:rPr lang="en" sz="1600" dirty="0">
                <a:solidFill>
                  <a:schemeClr val="dk1"/>
                </a:solidFill>
                <a:latin typeface="Open Sans"/>
                <a:ea typeface="Open Sans"/>
                <a:cs typeface="Open Sans"/>
                <a:sym typeface="Open Sans"/>
              </a:rPr>
              <a:t>Both diagrams have expertise yet it is often overlooked.  Many data scientists are technically sound but lack business acumen or substantive expertise.</a:t>
            </a:r>
          </a:p>
        </p:txBody>
      </p:sp>
      <p:sp>
        <p:nvSpPr>
          <p:cNvPr id="23" name="Shape 226"/>
          <p:cNvSpPr txBox="1"/>
          <p:nvPr/>
        </p:nvSpPr>
        <p:spPr>
          <a:xfrm>
            <a:off x="4496326" y="3657597"/>
            <a:ext cx="4370099" cy="385763"/>
          </a:xfrm>
          <a:prstGeom prst="rect">
            <a:avLst/>
          </a:prstGeom>
          <a:solidFill>
            <a:schemeClr val="accent6"/>
          </a:solidFill>
          <a:ln>
            <a:noFill/>
          </a:ln>
        </p:spPr>
        <p:txBody>
          <a:bodyPr lIns="91425" tIns="91425" rIns="91425" bIns="91425" anchor="t" anchorCtr="0">
            <a:noAutofit/>
          </a:bodyPr>
          <a:lstStyle/>
          <a:p>
            <a:pPr algn="ctr"/>
            <a:r>
              <a:rPr lang="en" sz="1600" dirty="0">
                <a:solidFill>
                  <a:srgbClr val="FFFFFF"/>
                </a:solidFill>
                <a:latin typeface="Open Sans"/>
                <a:ea typeface="Open Sans"/>
                <a:cs typeface="Open Sans"/>
                <a:sym typeface="Open Sans"/>
              </a:rPr>
              <a:t>My $0.02 </a:t>
            </a:r>
            <a:endParaRPr lang="en" dirty="0">
              <a:solidFill>
                <a:srgbClr val="FFFFFF"/>
              </a:solidFill>
              <a:latin typeface="Open Sans"/>
              <a:ea typeface="Open Sans"/>
              <a:cs typeface="Open Sans"/>
              <a:sym typeface="Open Sans"/>
            </a:endParaRPr>
          </a:p>
        </p:txBody>
      </p:sp>
      <p:sp>
        <p:nvSpPr>
          <p:cNvPr id="24" name="Rectangle 23"/>
          <p:cNvSpPr/>
          <p:nvPr/>
        </p:nvSpPr>
        <p:spPr>
          <a:xfrm>
            <a:off x="300038" y="1271588"/>
            <a:ext cx="3586162" cy="4000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Another Popular View</a:t>
            </a:r>
          </a:p>
        </p:txBody>
      </p:sp>
      <p:sp>
        <p:nvSpPr>
          <p:cNvPr id="14" name="Footer Placeholder 4">
            <a:extLst>
              <a:ext uri="{FF2B5EF4-FFF2-40B4-BE49-F238E27FC236}">
                <a16:creationId xmlns:a16="http://schemas.microsoft.com/office/drawing/2014/main" id="{763A09AA-8236-1E40-AD38-88BB78E6F08E}"/>
              </a:ext>
            </a:extLst>
          </p:cNvPr>
          <p:cNvSpPr>
            <a:spLocks noGrp="1"/>
          </p:cNvSpPr>
          <p:nvPr>
            <p:ph type="ftr" sz="quarter" idx="3"/>
          </p:nvPr>
        </p:nvSpPr>
        <p:spPr>
          <a:xfrm>
            <a:off x="3028950" y="6356351"/>
            <a:ext cx="3086100" cy="365125"/>
          </a:xfrm>
        </p:spPr>
        <p:txBody>
          <a:bodyPr/>
          <a:lstStyle/>
          <a:p>
            <a:r>
              <a:rPr lang="en-US" dirty="0"/>
              <a:t>Kwartler CSCI E-96</a:t>
            </a:r>
          </a:p>
        </p:txBody>
      </p:sp>
    </p:spTree>
    <p:extLst>
      <p:ext uri="{BB962C8B-B14F-4D97-AF65-F5344CB8AC3E}">
        <p14:creationId xmlns:p14="http://schemas.microsoft.com/office/powerpoint/2010/main" val="412927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9/5/22</a:t>
            </a:fld>
            <a:endParaRPr lang="en-US"/>
          </a:p>
        </p:txBody>
      </p:sp>
      <p:sp>
        <p:nvSpPr>
          <p:cNvPr id="3" name="Title 2"/>
          <p:cNvSpPr>
            <a:spLocks noGrp="1"/>
          </p:cNvSpPr>
          <p:nvPr>
            <p:ph type="title"/>
          </p:nvPr>
        </p:nvSpPr>
        <p:spPr/>
        <p:txBody>
          <a:bodyPr/>
          <a:lstStyle/>
          <a:p>
            <a:r>
              <a:rPr lang="en-US" dirty="0"/>
              <a:t>Diagnosing &amp; Defining a data mining project</a:t>
            </a:r>
          </a:p>
        </p:txBody>
      </p:sp>
      <p:sp>
        <p:nvSpPr>
          <p:cNvPr id="4" name="Slide Number Placeholder 3"/>
          <p:cNvSpPr>
            <a:spLocks noGrp="1"/>
          </p:cNvSpPr>
          <p:nvPr>
            <p:ph type="sldNum" sz="quarter" idx="12"/>
          </p:nvPr>
        </p:nvSpPr>
        <p:spPr/>
        <p:txBody>
          <a:bodyPr/>
          <a:lstStyle/>
          <a:p>
            <a:fld id="{37290FF7-652B-4475-AEAB-8B1A5D23AE09}" type="slidenum">
              <a:rPr lang="en-US" smtClean="0"/>
              <a:t>8</a:t>
            </a:fld>
            <a:endParaRPr lang="en-US"/>
          </a:p>
        </p:txBody>
      </p:sp>
      <p:sp>
        <p:nvSpPr>
          <p:cNvPr id="6" name="TextBox 5"/>
          <p:cNvSpPr txBox="1"/>
          <p:nvPr/>
        </p:nvSpPr>
        <p:spPr>
          <a:xfrm>
            <a:off x="352926" y="1395663"/>
            <a:ext cx="7190430" cy="1815882"/>
          </a:xfrm>
          <a:prstGeom prst="rect">
            <a:avLst/>
          </a:prstGeom>
          <a:noFill/>
        </p:spPr>
        <p:txBody>
          <a:bodyPr wrap="none" rtlCol="0">
            <a:spAutoFit/>
          </a:bodyPr>
          <a:lstStyle/>
          <a:p>
            <a:r>
              <a:rPr lang="en-US" sz="3600" u="sng" dirty="0"/>
              <a:t>Questions to Ask:</a:t>
            </a:r>
          </a:p>
          <a:p>
            <a:endParaRPr lang="en-US" sz="3600" u="sng" dirty="0"/>
          </a:p>
          <a:p>
            <a:pPr marL="285750" indent="-285750">
              <a:buFont typeface="Arial" panose="020B0604020202020204" pitchFamily="34" charset="0"/>
              <a:buChar char="•"/>
            </a:pPr>
            <a:r>
              <a:rPr lang="en-US" sz="2000" dirty="0"/>
              <a:t>Is this a data mining problem? If so, what data would be helpful?</a:t>
            </a:r>
          </a:p>
          <a:p>
            <a:pPr marL="285750" indent="-285750">
              <a:buFont typeface="Arial" panose="020B0604020202020204" pitchFamily="34" charset="0"/>
              <a:buChar char="•"/>
            </a:pPr>
            <a:endParaRPr lang="en-US" sz="2000" dirty="0"/>
          </a:p>
        </p:txBody>
      </p:sp>
      <p:sp>
        <p:nvSpPr>
          <p:cNvPr id="7" name="Rectangle 6">
            <a:extLst>
              <a:ext uri="{FF2B5EF4-FFF2-40B4-BE49-F238E27FC236}">
                <a16:creationId xmlns:a16="http://schemas.microsoft.com/office/drawing/2014/main" id="{7FB2F4E2-C9C1-C64B-8CA4-D29E9BB2234E}"/>
              </a:ext>
            </a:extLst>
          </p:cNvPr>
          <p:cNvSpPr/>
          <p:nvPr/>
        </p:nvSpPr>
        <p:spPr>
          <a:xfrm>
            <a:off x="352926" y="3085746"/>
            <a:ext cx="7190430" cy="369332"/>
          </a:xfrm>
          <a:prstGeom prst="rect">
            <a:avLst/>
          </a:prstGeom>
        </p:spPr>
        <p:txBody>
          <a:bodyPr wrap="square">
            <a:spAutoFit/>
          </a:bodyPr>
          <a:lstStyle/>
          <a:p>
            <a:pPr marL="285750" indent="-285750">
              <a:buFont typeface="Arial" panose="020B0604020202020204" pitchFamily="34" charset="0"/>
              <a:buChar char="•"/>
            </a:pPr>
            <a:r>
              <a:rPr lang="en-US" dirty="0"/>
              <a:t>What is the current state?</a:t>
            </a:r>
          </a:p>
        </p:txBody>
      </p:sp>
      <p:sp>
        <p:nvSpPr>
          <p:cNvPr id="8" name="Rectangle 7">
            <a:extLst>
              <a:ext uri="{FF2B5EF4-FFF2-40B4-BE49-F238E27FC236}">
                <a16:creationId xmlns:a16="http://schemas.microsoft.com/office/drawing/2014/main" id="{621AE1C3-29DF-AE43-B19A-577A735DF60B}"/>
              </a:ext>
            </a:extLst>
          </p:cNvPr>
          <p:cNvSpPr/>
          <p:nvPr/>
        </p:nvSpPr>
        <p:spPr>
          <a:xfrm>
            <a:off x="352926" y="3580200"/>
            <a:ext cx="7190429" cy="369332"/>
          </a:xfrm>
          <a:prstGeom prst="rect">
            <a:avLst/>
          </a:prstGeom>
        </p:spPr>
        <p:txBody>
          <a:bodyPr wrap="square">
            <a:spAutoFit/>
          </a:bodyPr>
          <a:lstStyle/>
          <a:p>
            <a:pPr marL="285750" indent="-285750">
              <a:buFont typeface="Arial" panose="020B0604020202020204" pitchFamily="34" charset="0"/>
              <a:buChar char="•"/>
            </a:pPr>
            <a:r>
              <a:rPr lang="en-US" dirty="0"/>
              <a:t>What are the possible outcomes of the business scenario?</a:t>
            </a:r>
          </a:p>
        </p:txBody>
      </p:sp>
      <p:sp>
        <p:nvSpPr>
          <p:cNvPr id="9" name="Rectangle 8">
            <a:extLst>
              <a:ext uri="{FF2B5EF4-FFF2-40B4-BE49-F238E27FC236}">
                <a16:creationId xmlns:a16="http://schemas.microsoft.com/office/drawing/2014/main" id="{96C511FA-47B8-FF4A-BF27-B63271B6EEF2}"/>
              </a:ext>
            </a:extLst>
          </p:cNvPr>
          <p:cNvSpPr/>
          <p:nvPr/>
        </p:nvSpPr>
        <p:spPr>
          <a:xfrm>
            <a:off x="352925" y="4183720"/>
            <a:ext cx="7190430" cy="369332"/>
          </a:xfrm>
          <a:prstGeom prst="rect">
            <a:avLst/>
          </a:prstGeom>
        </p:spPr>
        <p:txBody>
          <a:bodyPr wrap="square">
            <a:spAutoFit/>
          </a:bodyPr>
          <a:lstStyle/>
          <a:p>
            <a:pPr marL="285750" indent="-285750">
              <a:buFont typeface="Arial" panose="020B0604020202020204" pitchFamily="34" charset="0"/>
              <a:buChar char="•"/>
            </a:pPr>
            <a:r>
              <a:rPr lang="en-US" dirty="0"/>
              <a:t>How will the outcome of the data mining project be used?</a:t>
            </a:r>
          </a:p>
        </p:txBody>
      </p:sp>
      <p:sp>
        <p:nvSpPr>
          <p:cNvPr id="10" name="Rectangle 9">
            <a:extLst>
              <a:ext uri="{FF2B5EF4-FFF2-40B4-BE49-F238E27FC236}">
                <a16:creationId xmlns:a16="http://schemas.microsoft.com/office/drawing/2014/main" id="{0A9847B0-6ACD-E845-ABF3-34835F4D6809}"/>
              </a:ext>
            </a:extLst>
          </p:cNvPr>
          <p:cNvSpPr/>
          <p:nvPr/>
        </p:nvSpPr>
        <p:spPr>
          <a:xfrm>
            <a:off x="352925" y="4787240"/>
            <a:ext cx="7190430" cy="369332"/>
          </a:xfrm>
          <a:prstGeom prst="rect">
            <a:avLst/>
          </a:prstGeom>
        </p:spPr>
        <p:txBody>
          <a:bodyPr wrap="square">
            <a:spAutoFit/>
          </a:bodyPr>
          <a:lstStyle/>
          <a:p>
            <a:pPr marL="285750" indent="-285750">
              <a:buFont typeface="Arial" panose="020B0604020202020204" pitchFamily="34" charset="0"/>
              <a:buChar char="•"/>
            </a:pPr>
            <a:r>
              <a:rPr lang="en-US" dirty="0"/>
              <a:t>What is success for this project?</a:t>
            </a:r>
          </a:p>
        </p:txBody>
      </p:sp>
      <p:sp>
        <p:nvSpPr>
          <p:cNvPr id="11" name="Footer Placeholder 4">
            <a:extLst>
              <a:ext uri="{FF2B5EF4-FFF2-40B4-BE49-F238E27FC236}">
                <a16:creationId xmlns:a16="http://schemas.microsoft.com/office/drawing/2014/main" id="{30EC2097-8865-AC41-9575-561FDBC715C3}"/>
              </a:ext>
            </a:extLst>
          </p:cNvPr>
          <p:cNvSpPr>
            <a:spLocks noGrp="1"/>
          </p:cNvSpPr>
          <p:nvPr>
            <p:ph type="ftr" sz="quarter" idx="3"/>
          </p:nvPr>
        </p:nvSpPr>
        <p:spPr>
          <a:xfrm>
            <a:off x="3028950" y="6356351"/>
            <a:ext cx="3086100" cy="365125"/>
          </a:xfrm>
        </p:spPr>
        <p:txBody>
          <a:bodyPr/>
          <a:lstStyle/>
          <a:p>
            <a:r>
              <a:rPr lang="en-US" dirty="0"/>
              <a:t>Kwartler CSCI E-96</a:t>
            </a:r>
          </a:p>
        </p:txBody>
      </p:sp>
    </p:spTree>
    <p:extLst>
      <p:ext uri="{BB962C8B-B14F-4D97-AF65-F5344CB8AC3E}">
        <p14:creationId xmlns:p14="http://schemas.microsoft.com/office/powerpoint/2010/main" val="2540953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9/5/22</a:t>
            </a:fld>
            <a:endParaRPr lang="en-US"/>
          </a:p>
        </p:txBody>
      </p:sp>
      <p:sp>
        <p:nvSpPr>
          <p:cNvPr id="3" name="Title 2"/>
          <p:cNvSpPr>
            <a:spLocks noGrp="1"/>
          </p:cNvSpPr>
          <p:nvPr>
            <p:ph type="title"/>
          </p:nvPr>
        </p:nvSpPr>
        <p:spPr/>
        <p:txBody>
          <a:bodyPr/>
          <a:lstStyle/>
          <a:p>
            <a:r>
              <a:rPr lang="en-US" dirty="0"/>
              <a:t>Pitfalls</a:t>
            </a:r>
          </a:p>
        </p:txBody>
      </p:sp>
      <p:sp>
        <p:nvSpPr>
          <p:cNvPr id="4" name="Slide Number Placeholder 3"/>
          <p:cNvSpPr>
            <a:spLocks noGrp="1"/>
          </p:cNvSpPr>
          <p:nvPr>
            <p:ph type="sldNum" sz="quarter" idx="12"/>
          </p:nvPr>
        </p:nvSpPr>
        <p:spPr/>
        <p:txBody>
          <a:bodyPr/>
          <a:lstStyle/>
          <a:p>
            <a:fld id="{37290FF7-652B-4475-AEAB-8B1A5D23AE09}" type="slidenum">
              <a:rPr lang="en-US" smtClean="0"/>
              <a:t>9</a:t>
            </a:fld>
            <a:endParaRPr lang="en-US"/>
          </a:p>
        </p:txBody>
      </p:sp>
      <p:sp>
        <p:nvSpPr>
          <p:cNvPr id="6" name="TextBox 5"/>
          <p:cNvSpPr txBox="1"/>
          <p:nvPr/>
        </p:nvSpPr>
        <p:spPr>
          <a:xfrm>
            <a:off x="341836" y="1186927"/>
            <a:ext cx="8460329" cy="584775"/>
          </a:xfrm>
          <a:prstGeom prst="rect">
            <a:avLst/>
          </a:prstGeom>
          <a:noFill/>
        </p:spPr>
        <p:txBody>
          <a:bodyPr wrap="none" rtlCol="0">
            <a:spAutoFit/>
          </a:bodyPr>
          <a:lstStyle/>
          <a:p>
            <a:r>
              <a:rPr lang="en-US" sz="3200" b="1" dirty="0"/>
              <a:t>Without asking these questions your efforts will:</a:t>
            </a:r>
          </a:p>
        </p:txBody>
      </p:sp>
      <p:sp>
        <p:nvSpPr>
          <p:cNvPr id="7" name="TextBox 6"/>
          <p:cNvSpPr txBox="1"/>
          <p:nvPr/>
        </p:nvSpPr>
        <p:spPr>
          <a:xfrm>
            <a:off x="185737" y="2597568"/>
            <a:ext cx="5100637" cy="1815882"/>
          </a:xfrm>
          <a:prstGeom prst="rect">
            <a:avLst/>
          </a:prstGeom>
          <a:noFill/>
        </p:spPr>
        <p:txBody>
          <a:bodyPr wrap="square" rtlCol="0">
            <a:spAutoFit/>
          </a:bodyPr>
          <a:lstStyle/>
          <a:p>
            <a:pPr marL="285750" indent="-285750">
              <a:buFont typeface="Arial" panose="020B0604020202020204" pitchFamily="34" charset="0"/>
              <a:buChar char="•"/>
            </a:pPr>
            <a:r>
              <a:rPr lang="en-US" sz="2800" dirty="0"/>
              <a:t>Have scope-creep or never end!</a:t>
            </a:r>
          </a:p>
          <a:p>
            <a:pPr marL="285750" indent="-285750">
              <a:buFont typeface="Arial" panose="020B0604020202020204" pitchFamily="34" charset="0"/>
              <a:buChar char="•"/>
            </a:pPr>
            <a:r>
              <a:rPr lang="en-US" sz="2800" dirty="0"/>
              <a:t>Be difficult to define success</a:t>
            </a:r>
          </a:p>
          <a:p>
            <a:pPr marL="285750" indent="-285750">
              <a:buFont typeface="Arial" panose="020B0604020202020204" pitchFamily="34" charset="0"/>
              <a:buChar char="•"/>
            </a:pPr>
            <a:r>
              <a:rPr lang="en-US" sz="2800" dirty="0"/>
              <a:t>Be difficult to implement or have a limited impact</a:t>
            </a:r>
          </a:p>
        </p:txBody>
      </p:sp>
      <p:pic>
        <p:nvPicPr>
          <p:cNvPr id="11266" name="Picture 2" descr="Image result for warning clipart"/>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09646" y="2143125"/>
            <a:ext cx="3461304" cy="2857499"/>
          </a:xfrm>
          <a:prstGeom prst="rect">
            <a:avLst/>
          </a:prstGeom>
          <a:noFill/>
          <a:extLst>
            <a:ext uri="{909E8E84-426E-40DD-AFC4-6F175D3DCCD1}">
              <a14:hiddenFill xmlns:a14="http://schemas.microsoft.com/office/drawing/2010/main">
                <a:solidFill>
                  <a:srgbClr val="FFFFFF"/>
                </a:solidFill>
              </a14:hiddenFill>
            </a:ext>
          </a:extLst>
        </p:spPr>
      </p:pic>
      <p:sp>
        <p:nvSpPr>
          <p:cNvPr id="9" name="Footer Placeholder 4">
            <a:extLst>
              <a:ext uri="{FF2B5EF4-FFF2-40B4-BE49-F238E27FC236}">
                <a16:creationId xmlns:a16="http://schemas.microsoft.com/office/drawing/2014/main" id="{4BABE2DF-7A7E-434A-BD12-DCF8F25F6032}"/>
              </a:ext>
            </a:extLst>
          </p:cNvPr>
          <p:cNvSpPr>
            <a:spLocks noGrp="1"/>
          </p:cNvSpPr>
          <p:nvPr>
            <p:ph type="ftr" sz="quarter" idx="3"/>
          </p:nvPr>
        </p:nvSpPr>
        <p:spPr>
          <a:xfrm>
            <a:off x="3028950" y="6356351"/>
            <a:ext cx="3086100" cy="365125"/>
          </a:xfrm>
        </p:spPr>
        <p:txBody>
          <a:bodyPr/>
          <a:lstStyle/>
          <a:p>
            <a:r>
              <a:rPr lang="en-US" dirty="0"/>
              <a:t>Kwartler CSCI E-96</a:t>
            </a:r>
          </a:p>
        </p:txBody>
      </p:sp>
    </p:spTree>
    <p:extLst>
      <p:ext uri="{BB962C8B-B14F-4D97-AF65-F5344CB8AC3E}">
        <p14:creationId xmlns:p14="http://schemas.microsoft.com/office/powerpoint/2010/main" val="3394580978"/>
      </p:ext>
    </p:extLst>
  </p:cSld>
  <p:clrMapOvr>
    <a:masterClrMapping/>
  </p:clrMapOvr>
</p:sld>
</file>

<file path=ppt/theme/theme1.xml><?xml version="1.0" encoding="utf-8"?>
<a:theme xmlns:a="http://schemas.openxmlformats.org/drawingml/2006/main" name="Office Theme">
  <a:themeElements>
    <a:clrScheme name="Harvard">
      <a:dk1>
        <a:sysClr val="windowText" lastClr="000000"/>
      </a:dk1>
      <a:lt1>
        <a:sysClr val="window" lastClr="FFFFFF"/>
      </a:lt1>
      <a:dk2>
        <a:srgbClr val="44546A"/>
      </a:dk2>
      <a:lt2>
        <a:srgbClr val="E7E6E6"/>
      </a:lt2>
      <a:accent1>
        <a:srgbClr val="A51C30"/>
      </a:accent1>
      <a:accent2>
        <a:srgbClr val="8C8179"/>
      </a:accent2>
      <a:accent3>
        <a:srgbClr val="293352"/>
      </a:accent3>
      <a:accent4>
        <a:srgbClr val="8996A0"/>
      </a:accent4>
      <a:accent5>
        <a:srgbClr val="BAC5C6"/>
      </a:accent5>
      <a:accent6>
        <a:srgbClr val="4E84C4"/>
      </a:accent6>
      <a:hlink>
        <a:srgbClr val="52854C"/>
      </a:hlink>
      <a:folHlink>
        <a:srgbClr val="E87D1E"/>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24764</TotalTime>
  <Words>2688</Words>
  <Application>Microsoft Macintosh PowerPoint</Application>
  <PresentationFormat>On-screen Show (4:3)</PresentationFormat>
  <Paragraphs>602</Paragraphs>
  <Slides>42</Slides>
  <Notes>35</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42</vt:i4>
      </vt:variant>
    </vt:vector>
  </HeadingPairs>
  <TitlesOfParts>
    <vt:vector size="50" baseType="lpstr">
      <vt:lpstr>Arial</vt:lpstr>
      <vt:lpstr>Calibri</vt:lpstr>
      <vt:lpstr>Calibri Light</vt:lpstr>
      <vt:lpstr>Consolas</vt:lpstr>
      <vt:lpstr>Open Sans</vt:lpstr>
      <vt:lpstr>Roboto Light</vt:lpstr>
      <vt:lpstr>Roboto Medium</vt:lpstr>
      <vt:lpstr>Office Theme</vt:lpstr>
      <vt:lpstr>Perform a Git Pull to get the scripts &amp; data</vt:lpstr>
      <vt:lpstr>Agenda</vt:lpstr>
      <vt:lpstr>Data Mining in this course </vt:lpstr>
      <vt:lpstr>PowerPoint Presentation</vt:lpstr>
      <vt:lpstr>When can you embark on data-driven decisions?</vt:lpstr>
      <vt:lpstr>Data Mining &amp; Science is almost always missing business acumen.</vt:lpstr>
      <vt:lpstr>Expertise is not confined to math or CS…but learning business implications.</vt:lpstr>
      <vt:lpstr>Diagnosing &amp; Defining a data mining project</vt:lpstr>
      <vt:lpstr>Pitfalls</vt:lpstr>
      <vt:lpstr>Let’s do this for real…</vt:lpstr>
      <vt:lpstr>Let’s do this for real</vt:lpstr>
      <vt:lpstr>Let’s do this for real</vt:lpstr>
      <vt:lpstr>Let’s do this for real</vt:lpstr>
      <vt:lpstr>Let’s do this for real</vt:lpstr>
      <vt:lpstr>Let’s do this for real</vt:lpstr>
      <vt:lpstr>Let’s do this for real</vt:lpstr>
      <vt:lpstr>Let’s call Dale to tell him what we learned.</vt:lpstr>
      <vt:lpstr>Types of Problems</vt:lpstr>
      <vt:lpstr>Types of Problems</vt:lpstr>
      <vt:lpstr>Types of Problems</vt:lpstr>
      <vt:lpstr>Types of Problems</vt:lpstr>
      <vt:lpstr>Supervised Learning: Classification &amp; Prediction</vt:lpstr>
      <vt:lpstr>Types of Problems</vt:lpstr>
      <vt:lpstr>Types of Problems</vt:lpstr>
      <vt:lpstr>Types of Problems</vt:lpstr>
      <vt:lpstr>Types of Problems</vt:lpstr>
      <vt:lpstr>Types of Problems</vt:lpstr>
      <vt:lpstr>Unsupervised Learning: Find meaningful groups</vt:lpstr>
      <vt:lpstr>Types of Problems</vt:lpstr>
      <vt:lpstr>Your turn…</vt:lpstr>
      <vt:lpstr>Your turn…</vt:lpstr>
      <vt:lpstr>Your turn…</vt:lpstr>
      <vt:lpstr>Your turn…</vt:lpstr>
      <vt:lpstr>Your turn…</vt:lpstr>
      <vt:lpstr>Your turn…</vt:lpstr>
      <vt:lpstr>Your turn…</vt:lpstr>
      <vt:lpstr>Quiz!</vt:lpstr>
      <vt:lpstr>Agenda</vt:lpstr>
      <vt:lpstr>Let’s Practice!</vt:lpstr>
      <vt:lpstr>What is ggplot?</vt:lpstr>
      <vt:lpstr>Understanding ggplot…</vt:lpstr>
      <vt:lpstr>Understanding ggplot…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Edward Kwartler</dc:creator>
  <cp:lastModifiedBy>Kwartler, Edward</cp:lastModifiedBy>
  <cp:revision>143</cp:revision>
  <cp:lastPrinted>2018-07-10T22:02:33Z</cp:lastPrinted>
  <dcterms:created xsi:type="dcterms:W3CDTF">2018-05-11T14:06:45Z</dcterms:created>
  <dcterms:modified xsi:type="dcterms:W3CDTF">2022-09-05T20:18:51Z</dcterms:modified>
</cp:coreProperties>
</file>